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 id="2147483685" r:id="rId4"/>
  </p:sldMasterIdLst>
  <p:notesMasterIdLst>
    <p:notesMasterId r:id="rId35"/>
  </p:notesMasterIdLst>
  <p:handoutMasterIdLst>
    <p:handoutMasterId r:id="rId36"/>
  </p:handoutMasterIdLst>
  <p:sldIdLst>
    <p:sldId id="277" r:id="rId5"/>
    <p:sldId id="294" r:id="rId6"/>
    <p:sldId id="295" r:id="rId7"/>
    <p:sldId id="297" r:id="rId8"/>
    <p:sldId id="298" r:id="rId9"/>
    <p:sldId id="299" r:id="rId10"/>
    <p:sldId id="300" r:id="rId11"/>
    <p:sldId id="301" r:id="rId12"/>
    <p:sldId id="302" r:id="rId13"/>
    <p:sldId id="328" r:id="rId14"/>
    <p:sldId id="304" r:id="rId15"/>
    <p:sldId id="305" r:id="rId16"/>
    <p:sldId id="307" r:id="rId17"/>
    <p:sldId id="308" r:id="rId18"/>
    <p:sldId id="309" r:id="rId19"/>
    <p:sldId id="310" r:id="rId20"/>
    <p:sldId id="311" r:id="rId21"/>
    <p:sldId id="312" r:id="rId22"/>
    <p:sldId id="313" r:id="rId23"/>
    <p:sldId id="315" r:id="rId24"/>
    <p:sldId id="316" r:id="rId25"/>
    <p:sldId id="317" r:id="rId26"/>
    <p:sldId id="318" r:id="rId27"/>
    <p:sldId id="319" r:id="rId28"/>
    <p:sldId id="320" r:id="rId29"/>
    <p:sldId id="321" r:id="rId30"/>
    <p:sldId id="324" r:id="rId31"/>
    <p:sldId id="325" r:id="rId32"/>
    <p:sldId id="326" r:id="rId33"/>
    <p:sldId id="327" r:id="rId34"/>
  </p:sldIdLst>
  <p:sldSz cx="12192000" cy="6858000"/>
  <p:notesSz cx="7010400" cy="92964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37" autoAdjust="0"/>
    <p:restoredTop sz="94660"/>
  </p:normalViewPr>
  <p:slideViewPr>
    <p:cSldViewPr snapToGrid="0">
      <p:cViewPr varScale="1">
        <p:scale>
          <a:sx n="80" d="100"/>
          <a:sy n="80" d="100"/>
        </p:scale>
        <p:origin x="-90" y="-15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930627B-FBD0-4AD9-9650-C9DB9B67956A}" type="datetimeFigureOut">
              <a:rPr lang="en-US" smtClean="0"/>
              <a:pPr/>
              <a:t>22.09.2019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CB539B6-398E-4DDB-A8B8-CC60E1DD1C33}" type="slidenum">
              <a:rPr lang="en-US" smtClean="0"/>
              <a:pPr/>
              <a:t>‹#›</a:t>
            </a:fld>
            <a:endParaRPr lang="en-US"/>
          </a:p>
        </p:txBody>
      </p:sp>
    </p:spTree>
    <p:extLst>
      <p:ext uri="{BB962C8B-B14F-4D97-AF65-F5344CB8AC3E}">
        <p14:creationId xmlns="" xmlns:p14="http://schemas.microsoft.com/office/powerpoint/2010/main" val="1404847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F93F861-5FA2-4185-A6EC-36BD8F3C2E86}" type="datetimeFigureOut">
              <a:rPr lang="en-US" smtClean="0"/>
              <a:pPr/>
              <a:t>22.09.2019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8299E21-D74F-4E84-9B08-E7981CA06325}" type="slidenum">
              <a:rPr lang="en-US" smtClean="0"/>
              <a:pPr/>
              <a:t>‹#›</a:t>
            </a:fld>
            <a:endParaRPr lang="en-US"/>
          </a:p>
        </p:txBody>
      </p:sp>
    </p:spTree>
    <p:extLst>
      <p:ext uri="{BB962C8B-B14F-4D97-AF65-F5344CB8AC3E}">
        <p14:creationId xmlns="" xmlns:p14="http://schemas.microsoft.com/office/powerpoint/2010/main" val="155107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 in the </a:t>
            </a:r>
            <a:r>
              <a:rPr lang="en-US" dirty="0" err="1" smtClean="0"/>
              <a:t>ocrelizumab</a:t>
            </a:r>
            <a:r>
              <a:rPr lang="en-US" dirty="0" smtClean="0"/>
              <a:t> group received placebo injections three times weekly, while patients in the IFN β-1a group received placebo infusions at Days 1 and 15 and Weeks 24, 48 and 72; </a:t>
            </a:r>
            <a:r>
              <a:rPr lang="en-US" baseline="30000" dirty="0" smtClean="0"/>
              <a:t>†</a:t>
            </a:r>
            <a:r>
              <a:rPr lang="en-US" dirty="0" smtClean="0"/>
              <a:t>OLE was not mandatory. Patients who declined to participate in the OLE entered safety follow-up;</a:t>
            </a:r>
            <a:r>
              <a:rPr lang="en-US" baseline="30000" dirty="0" smtClean="0"/>
              <a:t> ‡</a:t>
            </a:r>
            <a:r>
              <a:rPr lang="en-US" dirty="0" smtClean="0"/>
              <a:t>Continued monitoring occurs if B cells are not </a:t>
            </a:r>
            <a:r>
              <a:rPr lang="en-US" dirty="0" err="1" smtClean="0"/>
              <a:t>repleted</a:t>
            </a:r>
            <a:r>
              <a:rPr lang="en-US" dirty="0" smtClean="0"/>
              <a:t>.</a:t>
            </a:r>
            <a:endParaRPr lang="en-US" dirty="0"/>
          </a:p>
        </p:txBody>
      </p:sp>
      <p:sp>
        <p:nvSpPr>
          <p:cNvPr id="4" name="Slide Number Placeholder 3"/>
          <p:cNvSpPr>
            <a:spLocks noGrp="1"/>
          </p:cNvSpPr>
          <p:nvPr>
            <p:ph type="sldNum" sz="quarter" idx="10"/>
          </p:nvPr>
        </p:nvSpPr>
        <p:spPr/>
        <p:txBody>
          <a:bodyPr/>
          <a:lstStyle/>
          <a:p>
            <a:fld id="{84935605-8645-497C-8174-43166C2C80E8}" type="slidenum">
              <a:rPr lang="en-US" smtClean="0"/>
              <a:pPr/>
              <a:t>4</a:t>
            </a:fld>
            <a:endParaRPr lang="en-US"/>
          </a:p>
        </p:txBody>
      </p:sp>
    </p:spTree>
    <p:extLst>
      <p:ext uri="{BB962C8B-B14F-4D97-AF65-F5344CB8AC3E}">
        <p14:creationId xmlns="" xmlns:p14="http://schemas.microsoft.com/office/powerpoint/2010/main" val="217966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Hazard ratio derived from a Cox model stratified by region (USA, rest of world) with baseline EDSS and treatment group included as covariates.</a:t>
            </a:r>
            <a:endParaRPr lang="en-US" dirty="0"/>
          </a:p>
        </p:txBody>
      </p:sp>
      <p:sp>
        <p:nvSpPr>
          <p:cNvPr id="4" name="Slide Number Placeholder 3"/>
          <p:cNvSpPr>
            <a:spLocks noGrp="1"/>
          </p:cNvSpPr>
          <p:nvPr>
            <p:ph type="sldNum" sz="quarter" idx="10"/>
          </p:nvPr>
        </p:nvSpPr>
        <p:spPr/>
        <p:txBody>
          <a:bodyPr/>
          <a:lstStyle/>
          <a:p>
            <a:fld id="{84935605-8645-497C-8174-43166C2C80E8}" type="slidenum">
              <a:rPr lang="en-US" smtClean="0"/>
              <a:pPr/>
              <a:t>8</a:t>
            </a:fld>
            <a:endParaRPr lang="en-US"/>
          </a:p>
        </p:txBody>
      </p:sp>
    </p:spTree>
    <p:extLst>
      <p:ext uri="{BB962C8B-B14F-4D97-AF65-F5344CB8AC3E}">
        <p14:creationId xmlns="" xmlns:p14="http://schemas.microsoft.com/office/powerpoint/2010/main" val="26871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Hazard ratio derived from a Cox model stratified by region (USA, rest of world) with baseline EDSS and treatment group included as covariates.</a:t>
            </a:r>
            <a:endParaRPr lang="en-US" dirty="0"/>
          </a:p>
        </p:txBody>
      </p:sp>
      <p:sp>
        <p:nvSpPr>
          <p:cNvPr id="4" name="Slide Number Placeholder 3"/>
          <p:cNvSpPr>
            <a:spLocks noGrp="1"/>
          </p:cNvSpPr>
          <p:nvPr>
            <p:ph type="sldNum" sz="quarter" idx="10"/>
          </p:nvPr>
        </p:nvSpPr>
        <p:spPr/>
        <p:txBody>
          <a:bodyPr/>
          <a:lstStyle/>
          <a:p>
            <a:fld id="{84935605-8645-497C-8174-43166C2C80E8}" type="slidenum">
              <a:rPr lang="en-US" smtClean="0"/>
              <a:pPr/>
              <a:t>9</a:t>
            </a:fld>
            <a:endParaRPr lang="en-US"/>
          </a:p>
        </p:txBody>
      </p:sp>
    </p:spTree>
    <p:extLst>
      <p:ext uri="{BB962C8B-B14F-4D97-AF65-F5344CB8AC3E}">
        <p14:creationId xmlns="" xmlns:p14="http://schemas.microsoft.com/office/powerpoint/2010/main" val="1236243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 name="Shape 1537"/>
          <p:cNvSpPr>
            <a:spLocks noGrp="1" noRot="1" noChangeAspect="1"/>
          </p:cNvSpPr>
          <p:nvPr>
            <p:ph type="sldImg"/>
          </p:nvPr>
        </p:nvSpPr>
        <p:spPr>
          <a:xfrm>
            <a:off x="381000" y="685800"/>
            <a:ext cx="6096000" cy="3429000"/>
          </a:xfrm>
          <a:prstGeom prst="rect">
            <a:avLst/>
          </a:prstGeom>
        </p:spPr>
        <p:txBody>
          <a:bodyPr/>
          <a:lstStyle/>
          <a:p>
            <a:endParaRPr/>
          </a:p>
        </p:txBody>
      </p:sp>
      <p:sp>
        <p:nvSpPr>
          <p:cNvPr id="1538" name="Shape 1538"/>
          <p:cNvSpPr>
            <a:spLocks noGrp="1"/>
          </p:cNvSpPr>
          <p:nvPr>
            <p:ph type="body" sz="quarter" idx="1"/>
          </p:nvPr>
        </p:nvSpPr>
        <p:spPr>
          <a:prstGeom prst="rect">
            <a:avLst/>
          </a:prstGeom>
        </p:spPr>
        <p:txBody>
          <a:bodyPr/>
          <a:lstStyle/>
          <a:p>
            <a:pPr marL="266700" indent="-266700" defTabSz="514350">
              <a:spcBef>
                <a:spcPts val="600"/>
              </a:spcBef>
              <a:buSzPct val="110000"/>
              <a:buFont typeface="Arial"/>
              <a:buChar char="•"/>
              <a:defRPr sz="2000">
                <a:solidFill>
                  <a:srgbClr val="1F1D21"/>
                </a:solidFill>
                <a:latin typeface="Imago"/>
                <a:ea typeface="Imago"/>
                <a:cs typeface="Imago"/>
                <a:sym typeface="Imago"/>
              </a:defRPr>
            </a:pPr>
            <a:r>
              <a:t>The benefits of ocrelizumab on 48-week CDP</a:t>
            </a:r>
            <a:r>
              <a:rPr baseline="30000"/>
              <a:t>a</a:t>
            </a:r>
            <a:r>
              <a:t> observed in the 2-year DBP were greater than for 12- and 24-week CDP, potentially due to a higher specificity for permanent disability accumulation </a:t>
            </a:r>
          </a:p>
          <a:p>
            <a:pPr marL="266700" indent="-266700" defTabSz="514350">
              <a:spcBef>
                <a:spcPts val="600"/>
              </a:spcBef>
              <a:buSzPct val="110000"/>
              <a:buFont typeface="Arial"/>
              <a:buChar char="•"/>
              <a:defRPr sz="2000">
                <a:solidFill>
                  <a:srgbClr val="1F1D21"/>
                </a:solidFill>
                <a:latin typeface="Imago"/>
                <a:ea typeface="Imago"/>
                <a:cs typeface="Imago"/>
                <a:sym typeface="Imago"/>
              </a:defRPr>
            </a:pPr>
            <a:r>
              <a:t>Overall, 88.6% of patients who entered the OLE phase of the OPERA studies completed Year 3 of the OLE </a:t>
            </a:r>
          </a:p>
          <a:p>
            <a:pPr marL="266700" indent="-266700" defTabSz="514350">
              <a:spcBef>
                <a:spcPts val="600"/>
              </a:spcBef>
              <a:buSzPct val="110000"/>
              <a:buFont typeface="Arial"/>
              <a:buChar char="•"/>
              <a:defRPr sz="2000">
                <a:solidFill>
                  <a:srgbClr val="1F1D21"/>
                </a:solidFill>
                <a:latin typeface="Imago"/>
                <a:ea typeface="Imago"/>
                <a:cs typeface="Imago"/>
                <a:sym typeface="Imago"/>
              </a:defRPr>
            </a:pPr>
            <a:r>
              <a:t>The benefit was maintained after 3 years’ ocrelizumab treatment in the OLE </a:t>
            </a:r>
          </a:p>
          <a:p>
            <a:pPr marL="266700" indent="-266700" defTabSz="514350">
              <a:spcBef>
                <a:spcPts val="600"/>
              </a:spcBef>
              <a:buSzPct val="110000"/>
              <a:buFont typeface="Arial"/>
              <a:buChar char="•"/>
              <a:defRPr sz="2000">
                <a:solidFill>
                  <a:srgbClr val="1F1D21"/>
                </a:solidFill>
                <a:latin typeface="Imago"/>
                <a:ea typeface="Imago"/>
                <a:cs typeface="Imago"/>
                <a:sym typeface="Imago"/>
              </a:defRPr>
            </a:pPr>
            <a:r>
              <a:t>After 5 years of follow-up, the 48-week CDP benefits accrued in those initiating ocrelizumab 2 years earlier were maintained versus those switching from IFN β-1a to ocrelizumab at OLE baseline </a:t>
            </a:r>
          </a:p>
          <a:p>
            <a:pPr marL="266700" indent="-266700" defTabSz="514350">
              <a:spcBef>
                <a:spcPts val="600"/>
              </a:spcBef>
              <a:buSzPct val="110000"/>
              <a:buFont typeface="Arial"/>
              <a:buChar char="•"/>
              <a:defRPr sz="2000">
                <a:solidFill>
                  <a:srgbClr val="1F1D21"/>
                </a:solidFill>
                <a:latin typeface="Imago"/>
                <a:ea typeface="Imago"/>
                <a:cs typeface="Imago"/>
                <a:sym typeface="Imago"/>
              </a:defRPr>
            </a:pPr>
            <a:r>
              <a:t>These results support previous analyses of the sustained effect of ocrelizumab on the reduction of risk of disability progression in patients with RMS</a:t>
            </a:r>
          </a:p>
        </p:txBody>
      </p:sp>
    </p:spTree>
    <p:extLst>
      <p:ext uri="{BB962C8B-B14F-4D97-AF65-F5344CB8AC3E}">
        <p14:creationId xmlns="" xmlns:p14="http://schemas.microsoft.com/office/powerpoint/2010/main" val="241628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Breakthrough Therapy Designation </a:t>
            </a:r>
            <a:r>
              <a:rPr lang="en-US" dirty="0" err="1"/>
              <a:t>dizajniran</a:t>
            </a:r>
            <a:r>
              <a:rPr lang="en-US" dirty="0"/>
              <a:t> je da </a:t>
            </a:r>
            <a:r>
              <a:rPr lang="en-US" dirty="0" err="1"/>
              <a:t>ubrza</a:t>
            </a:r>
            <a:r>
              <a:rPr lang="en-US" dirty="0"/>
              <a:t> </a:t>
            </a:r>
            <a:r>
              <a:rPr lang="en-US" dirty="0" err="1"/>
              <a:t>razvoj</a:t>
            </a:r>
            <a:r>
              <a:rPr lang="en-US" dirty="0"/>
              <a:t> l</a:t>
            </a:r>
            <a:r>
              <a:rPr lang="bs-Latn-BA" dirty="0"/>
              <a:t>ije</a:t>
            </a:r>
            <a:r>
              <a:rPr lang="en-US" dirty="0" err="1"/>
              <a:t>kova</a:t>
            </a:r>
            <a:r>
              <a:rPr lang="en-US" dirty="0"/>
              <a:t> </a:t>
            </a:r>
            <a:r>
              <a:rPr lang="en-US" dirty="0" err="1"/>
              <a:t>namijenjenih</a:t>
            </a:r>
            <a:r>
              <a:rPr lang="en-US" dirty="0"/>
              <a:t> </a:t>
            </a:r>
            <a:r>
              <a:rPr lang="en-US" dirty="0" err="1"/>
              <a:t>za</a:t>
            </a:r>
            <a:r>
              <a:rPr lang="en-US" dirty="0"/>
              <a:t> </a:t>
            </a:r>
            <a:r>
              <a:rPr lang="en-US" dirty="0" err="1"/>
              <a:t>liječenje</a:t>
            </a:r>
            <a:r>
              <a:rPr lang="en-US" dirty="0"/>
              <a:t> </a:t>
            </a:r>
            <a:r>
              <a:rPr lang="en-US" dirty="0" err="1"/>
              <a:t>ozbiljnih</a:t>
            </a:r>
            <a:r>
              <a:rPr lang="en-US" dirty="0"/>
              <a:t> </a:t>
            </a:r>
            <a:r>
              <a:rPr lang="en-US" dirty="0" err="1"/>
              <a:t>ili</a:t>
            </a:r>
            <a:r>
              <a:rPr lang="en-US" dirty="0"/>
              <a:t> </a:t>
            </a:r>
            <a:r>
              <a:rPr lang="en-US" dirty="0" err="1"/>
              <a:t>životno</a:t>
            </a:r>
            <a:r>
              <a:rPr lang="en-US" dirty="0"/>
              <a:t> </a:t>
            </a:r>
            <a:r>
              <a:rPr lang="en-US" dirty="0" err="1"/>
              <a:t>opasnih</a:t>
            </a:r>
            <a:r>
              <a:rPr lang="en-US" dirty="0"/>
              <a:t> </a:t>
            </a:r>
            <a:r>
              <a:rPr lang="en-US" dirty="0" err="1"/>
              <a:t>bolesti</a:t>
            </a:r>
            <a:r>
              <a:rPr lang="en-US" dirty="0"/>
              <a:t> </a:t>
            </a:r>
            <a:r>
              <a:rPr lang="en-US" dirty="0" err="1"/>
              <a:t>i</a:t>
            </a:r>
            <a:r>
              <a:rPr lang="en-US" dirty="0"/>
              <a:t> da </a:t>
            </a:r>
            <a:r>
              <a:rPr lang="en-US" dirty="0" err="1"/>
              <a:t>pomogne</a:t>
            </a:r>
            <a:r>
              <a:rPr lang="en-US" dirty="0"/>
              <a:t> da se </a:t>
            </a:r>
            <a:r>
              <a:rPr lang="en-US" dirty="0" err="1"/>
              <a:t>ljudima</a:t>
            </a:r>
            <a:r>
              <a:rPr lang="en-US" dirty="0"/>
              <a:t> </a:t>
            </a:r>
            <a:r>
              <a:rPr lang="en-US" dirty="0" err="1"/>
              <a:t>omogući</a:t>
            </a:r>
            <a:r>
              <a:rPr lang="en-US" dirty="0"/>
              <a:t> </a:t>
            </a:r>
            <a:r>
              <a:rPr lang="en-US" dirty="0" err="1"/>
              <a:t>pristup</a:t>
            </a:r>
            <a:r>
              <a:rPr lang="en-US" dirty="0"/>
              <a:t> </a:t>
            </a:r>
            <a:r>
              <a:rPr lang="en-US" dirty="0" err="1"/>
              <a:t>odobrenjem</a:t>
            </a:r>
            <a:r>
              <a:rPr lang="en-US" dirty="0"/>
              <a:t> FDA </a:t>
            </a:r>
            <a:r>
              <a:rPr lang="en-US" dirty="0" err="1"/>
              <a:t>što</a:t>
            </a:r>
            <a:r>
              <a:rPr lang="en-US" dirty="0"/>
              <a:t> je </a:t>
            </a:r>
            <a:r>
              <a:rPr lang="en-US" dirty="0" err="1"/>
              <a:t>prije</a:t>
            </a:r>
            <a:r>
              <a:rPr lang="en-US" dirty="0"/>
              <a:t> </a:t>
            </a:r>
            <a:r>
              <a:rPr lang="en-US" dirty="0" err="1"/>
              <a:t>moguće</a:t>
            </a:r>
            <a:r>
              <a:rPr lang="en-US" dirty="0"/>
              <a:t>. </a:t>
            </a:r>
            <a:r>
              <a:rPr lang="en-US" dirty="0" err="1"/>
              <a:t>Oznaka</a:t>
            </a:r>
            <a:r>
              <a:rPr lang="en-US" dirty="0"/>
              <a:t> je </a:t>
            </a:r>
            <a:r>
              <a:rPr lang="en-US" dirty="0" err="1"/>
              <a:t>zasnovana</a:t>
            </a:r>
            <a:r>
              <a:rPr lang="en-US" dirty="0"/>
              <a:t> </a:t>
            </a:r>
            <a:r>
              <a:rPr lang="en-US" dirty="0" err="1"/>
              <a:t>na</a:t>
            </a:r>
            <a:r>
              <a:rPr lang="en-US" dirty="0"/>
              <a:t> </a:t>
            </a:r>
            <a:r>
              <a:rPr lang="en-US" dirty="0" err="1"/>
              <a:t>pozitivnim</a:t>
            </a:r>
            <a:r>
              <a:rPr lang="en-US" dirty="0"/>
              <a:t> </a:t>
            </a:r>
            <a:r>
              <a:rPr lang="en-US" dirty="0" err="1"/>
              <a:t>rezultatima</a:t>
            </a:r>
            <a:r>
              <a:rPr lang="en-US" dirty="0"/>
              <a:t> </a:t>
            </a:r>
            <a:r>
              <a:rPr lang="en-US" dirty="0" err="1"/>
              <a:t>iz</a:t>
            </a:r>
            <a:r>
              <a:rPr lang="en-US" dirty="0"/>
              <a:t> </a:t>
            </a:r>
            <a:r>
              <a:rPr lang="bs-Latn-BA" dirty="0"/>
              <a:t>kliničke studije </a:t>
            </a:r>
            <a:r>
              <a:rPr lang="en-US" dirty="0"/>
              <a:t>faze III (ORATORIO), </a:t>
            </a:r>
            <a:r>
              <a:rPr lang="en-US" dirty="0" err="1"/>
              <a:t>koja</a:t>
            </a:r>
            <a:r>
              <a:rPr lang="en-US" dirty="0"/>
              <a:t> je </a:t>
            </a:r>
            <a:r>
              <a:rPr lang="en-US" dirty="0" err="1"/>
              <a:t>pokazala</a:t>
            </a:r>
            <a:r>
              <a:rPr lang="en-US" dirty="0"/>
              <a:t> </a:t>
            </a:r>
            <a:r>
              <a:rPr lang="bs-Latn-BA" dirty="0"/>
              <a:t>da </a:t>
            </a:r>
            <a:r>
              <a:rPr lang="en-US" dirty="0" err="1"/>
              <a:t>tretman</a:t>
            </a:r>
            <a:r>
              <a:rPr lang="en-US" dirty="0"/>
              <a:t> </a:t>
            </a:r>
            <a:r>
              <a:rPr lang="en-US" dirty="0" err="1"/>
              <a:t>sa</a:t>
            </a:r>
            <a:r>
              <a:rPr lang="en-US" dirty="0"/>
              <a:t> </a:t>
            </a:r>
            <a:r>
              <a:rPr lang="en-US" dirty="0" err="1"/>
              <a:t>ocrelizumabom</a:t>
            </a:r>
            <a:r>
              <a:rPr lang="en-US" dirty="0"/>
              <a:t> </a:t>
            </a:r>
            <a:r>
              <a:rPr lang="en-US" dirty="0" err="1"/>
              <a:t>značajno</a:t>
            </a:r>
            <a:r>
              <a:rPr lang="en-US" dirty="0"/>
              <a:t> </a:t>
            </a:r>
            <a:r>
              <a:rPr lang="en-US" dirty="0" err="1"/>
              <a:t>smanj</a:t>
            </a:r>
            <a:r>
              <a:rPr lang="bs-Latn-BA" dirty="0"/>
              <a:t>uje </a:t>
            </a:r>
            <a:r>
              <a:rPr lang="en-US" dirty="0" err="1"/>
              <a:t>progresiju</a:t>
            </a:r>
            <a:r>
              <a:rPr lang="en-US" dirty="0"/>
              <a:t> </a:t>
            </a:r>
            <a:r>
              <a:rPr lang="en-US" dirty="0" err="1"/>
              <a:t>invaliditeta</a:t>
            </a:r>
            <a:r>
              <a:rPr lang="en-US" dirty="0"/>
              <a:t> </a:t>
            </a:r>
            <a:r>
              <a:rPr lang="en-US" dirty="0" err="1"/>
              <a:t>i</a:t>
            </a:r>
            <a:r>
              <a:rPr lang="en-US" dirty="0"/>
              <a:t> </a:t>
            </a:r>
            <a:r>
              <a:rPr lang="en-US" dirty="0" err="1"/>
              <a:t>druge</a:t>
            </a:r>
            <a:r>
              <a:rPr lang="en-US" dirty="0"/>
              <a:t> </a:t>
            </a:r>
            <a:r>
              <a:rPr lang="en-US" dirty="0" err="1"/>
              <a:t>markere</a:t>
            </a:r>
            <a:r>
              <a:rPr lang="en-US" dirty="0"/>
              <a:t> </a:t>
            </a:r>
            <a:r>
              <a:rPr lang="en-US" dirty="0" err="1"/>
              <a:t>aktivnosti</a:t>
            </a:r>
            <a:r>
              <a:rPr lang="en-US" dirty="0"/>
              <a:t> </a:t>
            </a:r>
            <a:r>
              <a:rPr lang="en-US" dirty="0" err="1"/>
              <a:t>bolesti</a:t>
            </a:r>
            <a:r>
              <a:rPr lang="en-US" dirty="0"/>
              <a:t> u </a:t>
            </a:r>
            <a:r>
              <a:rPr lang="en-US" dirty="0" err="1"/>
              <a:t>poređenju</a:t>
            </a:r>
            <a:r>
              <a:rPr lang="en-US" dirty="0"/>
              <a:t> </a:t>
            </a:r>
            <a:r>
              <a:rPr lang="en-US" dirty="0" err="1"/>
              <a:t>sa</a:t>
            </a:r>
            <a:r>
              <a:rPr lang="en-US" dirty="0"/>
              <a:t> </a:t>
            </a:r>
            <a:r>
              <a:rPr lang="en-US" dirty="0" err="1"/>
              <a:t>placebom</a:t>
            </a:r>
            <a:r>
              <a:rPr lang="en-US" dirty="0"/>
              <a:t>. </a:t>
            </a:r>
            <a:r>
              <a:rPr lang="en-US" dirty="0" err="1"/>
              <a:t>Vrhunski</a:t>
            </a:r>
            <a:r>
              <a:rPr lang="en-US" dirty="0"/>
              <a:t> </a:t>
            </a:r>
            <a:r>
              <a:rPr lang="en-US" dirty="0" err="1"/>
              <a:t>rezultati</a:t>
            </a:r>
            <a:r>
              <a:rPr lang="en-US" dirty="0"/>
              <a:t> </a:t>
            </a:r>
            <a:r>
              <a:rPr lang="en-US" dirty="0" err="1"/>
              <a:t>su</a:t>
            </a:r>
            <a:r>
              <a:rPr lang="en-US" dirty="0"/>
              <a:t> </a:t>
            </a:r>
            <a:r>
              <a:rPr lang="en-US" dirty="0" err="1"/>
              <a:t>predstavljeni</a:t>
            </a:r>
            <a:r>
              <a:rPr lang="en-US" dirty="0"/>
              <a:t> </a:t>
            </a:r>
            <a:r>
              <a:rPr lang="en-US" dirty="0" err="1"/>
              <a:t>na</a:t>
            </a:r>
            <a:r>
              <a:rPr lang="en-US" dirty="0"/>
              <a:t> 31. </a:t>
            </a:r>
            <a:r>
              <a:rPr lang="en-US" dirty="0" err="1"/>
              <a:t>Kongresu</a:t>
            </a:r>
            <a:r>
              <a:rPr lang="en-US" dirty="0"/>
              <a:t> </a:t>
            </a:r>
            <a:r>
              <a:rPr lang="en-US" dirty="0" err="1"/>
              <a:t>Evropskog</a:t>
            </a:r>
            <a:r>
              <a:rPr lang="en-US" dirty="0"/>
              <a:t> </a:t>
            </a:r>
            <a:r>
              <a:rPr lang="en-US" dirty="0" err="1"/>
              <a:t>komiteta</a:t>
            </a:r>
            <a:r>
              <a:rPr lang="en-US" dirty="0"/>
              <a:t> </a:t>
            </a:r>
            <a:r>
              <a:rPr lang="en-US" dirty="0" err="1"/>
              <a:t>za</a:t>
            </a:r>
            <a:r>
              <a:rPr lang="en-US" dirty="0"/>
              <a:t> l</a:t>
            </a:r>
            <a:r>
              <a:rPr lang="bs-Latn-BA" dirty="0"/>
              <a:t>ij</a:t>
            </a:r>
            <a:r>
              <a:rPr lang="en-US" dirty="0" err="1"/>
              <a:t>ečenje</a:t>
            </a:r>
            <a:r>
              <a:rPr lang="en-US" dirty="0"/>
              <a:t> </a:t>
            </a:r>
            <a:r>
              <a:rPr lang="en-US" dirty="0" err="1"/>
              <a:t>i</a:t>
            </a:r>
            <a:r>
              <a:rPr lang="en-US" dirty="0"/>
              <a:t> </a:t>
            </a:r>
            <a:r>
              <a:rPr lang="en-US" dirty="0" err="1"/>
              <a:t>istraživanje</a:t>
            </a:r>
            <a:r>
              <a:rPr lang="en-US" dirty="0"/>
              <a:t> u </a:t>
            </a:r>
            <a:r>
              <a:rPr lang="en-US" dirty="0" err="1"/>
              <a:t>multipleksnoj</a:t>
            </a:r>
            <a:r>
              <a:rPr lang="en-US" dirty="0"/>
              <a:t> </a:t>
            </a:r>
            <a:r>
              <a:rPr lang="en-US" dirty="0" err="1"/>
              <a:t>sklerozi</a:t>
            </a:r>
            <a:r>
              <a:rPr lang="en-US" dirty="0"/>
              <a:t> (ECTRIMS) u </a:t>
            </a:r>
            <a:r>
              <a:rPr lang="en-US" dirty="0" err="1"/>
              <a:t>oktobru</a:t>
            </a:r>
            <a:r>
              <a:rPr lang="en-US" dirty="0"/>
              <a:t> 2015. </a:t>
            </a:r>
            <a:r>
              <a:rPr lang="en-US" dirty="0" err="1"/>
              <a:t>godine</a:t>
            </a:r>
            <a:r>
              <a:rPr lang="bs-Latn-BA" dirty="0"/>
              <a:t>.</a:t>
            </a:r>
            <a:r>
              <a:rPr lang="en-US"/>
              <a:t> </a:t>
            </a:r>
          </a:p>
          <a:p>
            <a:endParaRPr lang="en-US" dirty="0"/>
          </a:p>
        </p:txBody>
      </p:sp>
      <p:sp>
        <p:nvSpPr>
          <p:cNvPr id="4" name="Slide Number Placeholder 3"/>
          <p:cNvSpPr>
            <a:spLocks noGrp="1"/>
          </p:cNvSpPr>
          <p:nvPr>
            <p:ph type="sldNum" sz="quarter" idx="10"/>
          </p:nvPr>
        </p:nvSpPr>
        <p:spPr/>
        <p:txBody>
          <a:bodyPr/>
          <a:lstStyle/>
          <a:p>
            <a:fld id="{11ADC83A-6CE9-4522-8067-7AB52CDCD897}" type="slidenum">
              <a:rPr lang="en-US" smtClean="0"/>
              <a:pPr/>
              <a:t>12</a:t>
            </a:fld>
            <a:endParaRPr lang="en-US"/>
          </a:p>
        </p:txBody>
      </p:sp>
    </p:spTree>
    <p:extLst>
      <p:ext uri="{BB962C8B-B14F-4D97-AF65-F5344CB8AC3E}">
        <p14:creationId xmlns="" xmlns:p14="http://schemas.microsoft.com/office/powerpoint/2010/main" val="3889491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2" y="4473894"/>
            <a:ext cx="5717371" cy="4822509"/>
          </a:xfrm>
        </p:spPr>
        <p:txBody>
          <a:bodyPr/>
          <a:lstStyle/>
          <a:p>
            <a:endParaRPr lang="en-US" sz="1100" dirty="0">
              <a:solidFill>
                <a:srgbClr val="000000"/>
              </a:solidFill>
              <a:latin typeface="Imago" panose="020B0500060000020004"/>
            </a:endParaRPr>
          </a:p>
        </p:txBody>
      </p:sp>
      <p:sp>
        <p:nvSpPr>
          <p:cNvPr id="7" name="Slide Image Placeholder 6"/>
          <p:cNvSpPr>
            <a:spLocks noGrp="1" noRot="1" noChangeAspect="1"/>
          </p:cNvSpPr>
          <p:nvPr>
            <p:ph type="sldImg"/>
          </p:nvPr>
        </p:nvSpPr>
        <p:spPr>
          <a:xfrm>
            <a:off x="717550" y="1162050"/>
            <a:ext cx="5575300" cy="3136900"/>
          </a:xfrm>
        </p:spPr>
      </p:sp>
      <p:sp>
        <p:nvSpPr>
          <p:cNvPr id="9" name="Slide Number Placeholder 8"/>
          <p:cNvSpPr>
            <a:spLocks noGrp="1"/>
          </p:cNvSpPr>
          <p:nvPr>
            <p:ph type="sldNum" sz="quarter" idx="10"/>
          </p:nvPr>
        </p:nvSpPr>
        <p:spPr/>
        <p:txBody>
          <a:bodyPr/>
          <a:lstStyle/>
          <a:p>
            <a:pPr defTabSz="931672">
              <a:defRPr/>
            </a:pPr>
            <a:fld id="{9FE1E239-0247-4D69-A5F4-81B0BC5CC9FC}" type="slidenum">
              <a:rPr lang="en-US" b="1">
                <a:solidFill>
                  <a:prstClr val="black"/>
                </a:solidFill>
                <a:latin typeface="Imago" pitchFamily="2" charset="0"/>
                <a:ea typeface="MS PGothic" pitchFamily="34" charset="-128"/>
              </a:rPr>
              <a:pPr defTabSz="931672">
                <a:defRPr/>
              </a:pPr>
              <a:t>22</a:t>
            </a:fld>
            <a:endParaRPr lang="en-US" b="1" dirty="0">
              <a:solidFill>
                <a:prstClr val="black"/>
              </a:solidFill>
              <a:latin typeface="Imago" pitchFamily="2" charset="0"/>
              <a:ea typeface="MS PGothic" pitchFamily="34" charset="-128"/>
            </a:endParaRPr>
          </a:p>
        </p:txBody>
      </p:sp>
    </p:spTree>
    <p:extLst>
      <p:ext uri="{BB962C8B-B14F-4D97-AF65-F5344CB8AC3E}">
        <p14:creationId xmlns="" xmlns:p14="http://schemas.microsoft.com/office/powerpoint/2010/main" val="845862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DD7DF-B30A-4E14-BBEF-0BED9B5335E2}" type="slidenum">
              <a:rPr lang="en-US" smtClean="0"/>
              <a:pPr/>
              <a:t>30</a:t>
            </a:fld>
            <a:endParaRPr lang="en-US"/>
          </a:p>
        </p:txBody>
      </p:sp>
    </p:spTree>
    <p:extLst>
      <p:ext uri="{BB962C8B-B14F-4D97-AF65-F5344CB8AC3E}">
        <p14:creationId xmlns="" xmlns:p14="http://schemas.microsoft.com/office/powerpoint/2010/main" val="2247016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553200"/>
          </a:xfrm>
          <a:prstGeom prst="rect">
            <a:avLst/>
          </a:prstGeom>
        </p:spPr>
      </p:pic>
      <p:sp>
        <p:nvSpPr>
          <p:cNvPr id="2" name="Title 1"/>
          <p:cNvSpPr>
            <a:spLocks noGrp="1"/>
          </p:cNvSpPr>
          <p:nvPr>
            <p:ph type="ctrTitle"/>
          </p:nvPr>
        </p:nvSpPr>
        <p:spPr>
          <a:xfrm>
            <a:off x="812800" y="2492398"/>
            <a:ext cx="10363200" cy="1470025"/>
          </a:xfrm>
        </p:spPr>
        <p:txBody>
          <a:bodyPr>
            <a:normAutofit/>
          </a:bodyPr>
          <a:lstStyle>
            <a:lvl1pPr algn="l">
              <a:defRPr sz="2800">
                <a:latin typeface="Imago" pitchFamily="2" charset="0"/>
                <a:ea typeface="Kozuka Gothic Pro B" pitchFamily="34" charset="-128"/>
              </a:defRPr>
            </a:lvl1pPr>
          </a:lstStyle>
          <a:p>
            <a:r>
              <a:rPr lang="en-GB" noProof="0" dirty="0"/>
              <a:t>Click to edit Master title style</a:t>
            </a:r>
          </a:p>
        </p:txBody>
      </p:sp>
      <p:sp>
        <p:nvSpPr>
          <p:cNvPr id="3" name="Subtitle 2"/>
          <p:cNvSpPr>
            <a:spLocks noGrp="1"/>
          </p:cNvSpPr>
          <p:nvPr>
            <p:ph type="subTitle" idx="1"/>
          </p:nvPr>
        </p:nvSpPr>
        <p:spPr>
          <a:xfrm>
            <a:off x="812800" y="4076700"/>
            <a:ext cx="8534400" cy="1752600"/>
          </a:xfrm>
        </p:spPr>
        <p:txBody>
          <a:bodyPr>
            <a:normAutofit/>
          </a:bodyPr>
          <a:lstStyle>
            <a:lvl1pPr marL="0" indent="0" algn="l">
              <a:buNone/>
              <a:defRPr sz="2000">
                <a:solidFill>
                  <a:schemeClr val="accent2">
                    <a:lumMod val="75000"/>
                  </a:schemeClr>
                </a:solidFill>
                <a:latin typeface="Imago"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sp>
        <p:nvSpPr>
          <p:cNvPr id="5" name="Slide Number Placeholder 4"/>
          <p:cNvSpPr>
            <a:spLocks noGrp="1"/>
          </p:cNvSpPr>
          <p:nvPr>
            <p:ph type="sldNum" sz="quarter" idx="10"/>
          </p:nvPr>
        </p:nvSpPr>
        <p:spPr/>
        <p:txBody>
          <a:bodyPr/>
          <a:lstStyle>
            <a:lvl1pPr>
              <a:defRPr>
                <a:latin typeface="Imago" pitchFamily="2"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6" name="Rectangle 5"/>
          <p:cNvSpPr/>
          <p:nvPr userDrawn="1"/>
        </p:nvSpPr>
        <p:spPr>
          <a:xfrm>
            <a:off x="9025055" y="412597"/>
            <a:ext cx="2483004" cy="847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pic>
        <p:nvPicPr>
          <p:cNvPr id="7" name="Picture 6"/>
          <p:cNvPicPr>
            <a:picLocks noChangeAspect="1"/>
          </p:cNvPicPr>
          <p:nvPr userDrawn="1"/>
        </p:nvPicPr>
        <p:blipFill>
          <a:blip r:embed="rId3" cstate="print"/>
          <a:stretch>
            <a:fillRect/>
          </a:stretch>
        </p:blipFill>
        <p:spPr>
          <a:xfrm>
            <a:off x="9843101" y="43285"/>
            <a:ext cx="2348899" cy="1634017"/>
          </a:xfrm>
          <a:prstGeom prst="rect">
            <a:avLst/>
          </a:prstGeom>
        </p:spPr>
      </p:pic>
    </p:spTree>
    <p:extLst>
      <p:ext uri="{BB962C8B-B14F-4D97-AF65-F5344CB8AC3E}">
        <p14:creationId xmlns="" xmlns:p14="http://schemas.microsoft.com/office/powerpoint/2010/main" val="23235206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Imago" pitchFamily="2" charset="0"/>
              </a:defRPr>
            </a:lvl1pPr>
          </a:lstStyle>
          <a:p>
            <a:r>
              <a:rPr lang="en-GB" noProof="0" dirty="0"/>
              <a:t>Click to edit Master title style</a:t>
            </a:r>
          </a:p>
        </p:txBody>
      </p:sp>
      <p:sp>
        <p:nvSpPr>
          <p:cNvPr id="5" name="Slide Number Placeholder 4"/>
          <p:cNvSpPr>
            <a:spLocks noGrp="1"/>
          </p:cNvSpPr>
          <p:nvPr>
            <p:ph type="sldNum" sz="quarter" idx="12"/>
          </p:nvPr>
        </p:nvSpPr>
        <p:spPr>
          <a:xfrm>
            <a:off x="11582400" y="6553200"/>
            <a:ext cx="609600" cy="304800"/>
          </a:xfrm>
          <a:prstGeom prst="rect">
            <a:avLst/>
          </a:prstGeom>
        </p:spPr>
        <p:txBody>
          <a:bodyPr/>
          <a:lstStyle>
            <a:lvl1pPr>
              <a:defRPr>
                <a:latin typeface="Imago Book" panose="02000503060000020004" pitchFamily="50"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6" name="Text Placeholder 7"/>
          <p:cNvSpPr>
            <a:spLocks noGrp="1"/>
          </p:cNvSpPr>
          <p:nvPr>
            <p:ph type="body" sz="quarter" idx="13" hasCustomPrompt="1"/>
          </p:nvPr>
        </p:nvSpPr>
        <p:spPr>
          <a:xfrm>
            <a:off x="609601" y="6324600"/>
            <a:ext cx="5339404" cy="344488"/>
          </a:xfrm>
        </p:spPr>
        <p:txBody>
          <a:bodyPr anchor="b">
            <a:noAutofit/>
          </a:bodyPr>
          <a:lstStyle>
            <a:lvl1pPr marL="0" indent="0">
              <a:buNone/>
              <a:defRPr sz="1200">
                <a:latin typeface="Imago" pitchFamily="2" charset="0"/>
              </a:defRPr>
            </a:lvl1pPr>
            <a:lvl2pPr marL="463539" indent="0">
              <a:buNone/>
              <a:defRPr sz="1300"/>
            </a:lvl2pPr>
            <a:lvl3pPr marL="916494" indent="0">
              <a:buNone/>
              <a:defRPr sz="1200"/>
            </a:lvl3pPr>
            <a:lvl4pPr marL="1219170" indent="0">
              <a:buNone/>
              <a:defRPr sz="1100"/>
            </a:lvl4pPr>
            <a:lvl5pPr marL="1602276" indent="0">
              <a:buNone/>
              <a:defRPr sz="1100"/>
            </a:lvl5pPr>
          </a:lstStyle>
          <a:p>
            <a:pPr lvl="0"/>
            <a:r>
              <a:rPr lang="en-US" dirty="0"/>
              <a:t>Footnotes</a:t>
            </a:r>
          </a:p>
        </p:txBody>
      </p:sp>
      <p:sp>
        <p:nvSpPr>
          <p:cNvPr id="7" name="Text Placeholder 7"/>
          <p:cNvSpPr>
            <a:spLocks noGrp="1"/>
          </p:cNvSpPr>
          <p:nvPr>
            <p:ph type="body" sz="quarter" idx="14" hasCustomPrompt="1"/>
          </p:nvPr>
        </p:nvSpPr>
        <p:spPr>
          <a:xfrm>
            <a:off x="6260290" y="6324600"/>
            <a:ext cx="5322109" cy="344488"/>
          </a:xfrm>
        </p:spPr>
        <p:txBody>
          <a:bodyPr anchor="b">
            <a:noAutofit/>
          </a:bodyPr>
          <a:lstStyle>
            <a:lvl1pPr marL="0" indent="0" algn="r">
              <a:buNone/>
              <a:defRPr sz="1200">
                <a:latin typeface="Imago" pitchFamily="2" charset="0"/>
              </a:defRPr>
            </a:lvl1pPr>
            <a:lvl2pPr marL="463539" indent="0">
              <a:buNone/>
              <a:defRPr sz="1300"/>
            </a:lvl2pPr>
            <a:lvl3pPr marL="916494" indent="0">
              <a:buNone/>
              <a:defRPr sz="1200"/>
            </a:lvl3pPr>
            <a:lvl4pPr marL="1219170" indent="0">
              <a:buNone/>
              <a:defRPr sz="1100"/>
            </a:lvl4pPr>
            <a:lvl5pPr marL="1602276" indent="0">
              <a:buNone/>
              <a:defRPr sz="1100"/>
            </a:lvl5pPr>
          </a:lstStyle>
          <a:p>
            <a:pPr lvl="0"/>
            <a:r>
              <a:rPr lang="en-US" dirty="0"/>
              <a:t>References</a:t>
            </a:r>
          </a:p>
        </p:txBody>
      </p:sp>
    </p:spTree>
    <p:extLst>
      <p:ext uri="{BB962C8B-B14F-4D97-AF65-F5344CB8AC3E}">
        <p14:creationId xmlns="" xmlns:p14="http://schemas.microsoft.com/office/powerpoint/2010/main" val="34522222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Imago" pitchFamily="2" charset="0"/>
              </a:defRPr>
            </a:lvl1pPr>
          </a:lstStyle>
          <a:p>
            <a:r>
              <a:rPr lang="en-GB" noProof="0" dirty="0"/>
              <a:t>Click to edit Master title style</a:t>
            </a:r>
          </a:p>
        </p:txBody>
      </p:sp>
      <p:sp>
        <p:nvSpPr>
          <p:cNvPr id="5" name="Slide Number Placeholder 4"/>
          <p:cNvSpPr>
            <a:spLocks noGrp="1"/>
          </p:cNvSpPr>
          <p:nvPr>
            <p:ph type="sldNum" sz="quarter" idx="12"/>
          </p:nvPr>
        </p:nvSpPr>
        <p:spPr>
          <a:xfrm>
            <a:off x="11582400" y="6553200"/>
            <a:ext cx="609600" cy="304800"/>
          </a:xfrm>
          <a:prstGeom prst="rect">
            <a:avLst/>
          </a:prstGeom>
        </p:spPr>
        <p:txBody>
          <a:bodyPr/>
          <a:lstStyle>
            <a:lvl1pPr>
              <a:defRPr>
                <a:latin typeface="Imago Book" panose="02000503060000020004" pitchFamily="50"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6" name="Text Placeholder 7"/>
          <p:cNvSpPr>
            <a:spLocks noGrp="1"/>
          </p:cNvSpPr>
          <p:nvPr>
            <p:ph type="body" sz="quarter" idx="13" hasCustomPrompt="1"/>
          </p:nvPr>
        </p:nvSpPr>
        <p:spPr>
          <a:xfrm>
            <a:off x="609601" y="6324600"/>
            <a:ext cx="5339404" cy="344488"/>
          </a:xfrm>
        </p:spPr>
        <p:txBody>
          <a:bodyPr anchor="b">
            <a:noAutofit/>
          </a:bodyPr>
          <a:lstStyle>
            <a:lvl1pPr marL="0" indent="0">
              <a:buNone/>
              <a:defRPr sz="1200">
                <a:latin typeface="Imago" pitchFamily="2" charset="0"/>
              </a:defRPr>
            </a:lvl1pPr>
            <a:lvl2pPr marL="463539" indent="0">
              <a:buNone/>
              <a:defRPr sz="1300"/>
            </a:lvl2pPr>
            <a:lvl3pPr marL="916494" indent="0">
              <a:buNone/>
              <a:defRPr sz="1200"/>
            </a:lvl3pPr>
            <a:lvl4pPr marL="1219170" indent="0">
              <a:buNone/>
              <a:defRPr sz="1100"/>
            </a:lvl4pPr>
            <a:lvl5pPr marL="1602276" indent="0">
              <a:buNone/>
              <a:defRPr sz="1100"/>
            </a:lvl5pPr>
          </a:lstStyle>
          <a:p>
            <a:pPr lvl="0"/>
            <a:r>
              <a:rPr lang="en-US" dirty="0"/>
              <a:t>Footnotes</a:t>
            </a:r>
          </a:p>
        </p:txBody>
      </p:sp>
      <p:sp>
        <p:nvSpPr>
          <p:cNvPr id="7" name="Text Placeholder 7"/>
          <p:cNvSpPr>
            <a:spLocks noGrp="1"/>
          </p:cNvSpPr>
          <p:nvPr>
            <p:ph type="body" sz="quarter" idx="14" hasCustomPrompt="1"/>
          </p:nvPr>
        </p:nvSpPr>
        <p:spPr>
          <a:xfrm>
            <a:off x="6260290" y="6324600"/>
            <a:ext cx="5322109" cy="344488"/>
          </a:xfrm>
        </p:spPr>
        <p:txBody>
          <a:bodyPr anchor="b">
            <a:noAutofit/>
          </a:bodyPr>
          <a:lstStyle>
            <a:lvl1pPr marL="0" indent="0" algn="r">
              <a:buNone/>
              <a:defRPr sz="1200">
                <a:latin typeface="Imago" pitchFamily="2" charset="0"/>
              </a:defRPr>
            </a:lvl1pPr>
            <a:lvl2pPr marL="463539" indent="0">
              <a:buNone/>
              <a:defRPr sz="1300"/>
            </a:lvl2pPr>
            <a:lvl3pPr marL="916494" indent="0">
              <a:buNone/>
              <a:defRPr sz="1200"/>
            </a:lvl3pPr>
            <a:lvl4pPr marL="1219170" indent="0">
              <a:buNone/>
              <a:defRPr sz="1100"/>
            </a:lvl4pPr>
            <a:lvl5pPr marL="1602276" indent="0">
              <a:buNone/>
              <a:defRPr sz="1100"/>
            </a:lvl5pPr>
          </a:lstStyle>
          <a:p>
            <a:pPr lvl="0"/>
            <a:r>
              <a:rPr lang="en-US" dirty="0"/>
              <a:t>References</a:t>
            </a:r>
          </a:p>
        </p:txBody>
      </p:sp>
    </p:spTree>
    <p:extLst>
      <p:ext uri="{BB962C8B-B14F-4D97-AF65-F5344CB8AC3E}">
        <p14:creationId xmlns="" xmlns:p14="http://schemas.microsoft.com/office/powerpoint/2010/main" val="4394129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Imago" pitchFamily="2" charset="0"/>
              </a:defRPr>
            </a:lvl1pPr>
          </a:lstStyle>
          <a:p>
            <a:r>
              <a:rPr lang="en-GB" noProof="0" dirty="0"/>
              <a:t>Click to edit Master title style</a:t>
            </a:r>
          </a:p>
        </p:txBody>
      </p:sp>
      <p:sp>
        <p:nvSpPr>
          <p:cNvPr id="5" name="Slide Number Placeholder 4"/>
          <p:cNvSpPr>
            <a:spLocks noGrp="1"/>
          </p:cNvSpPr>
          <p:nvPr>
            <p:ph type="sldNum" sz="quarter" idx="12"/>
          </p:nvPr>
        </p:nvSpPr>
        <p:spPr>
          <a:xfrm>
            <a:off x="8737600" y="6356352"/>
            <a:ext cx="2844800" cy="365125"/>
          </a:xfrm>
          <a:prstGeom prst="rect">
            <a:avLst/>
          </a:prstGeom>
        </p:spPr>
        <p:txBody>
          <a:bodyPr lIns="91438" tIns="45719" rIns="91438" bIns="45719"/>
          <a:lstStyle>
            <a:lvl1pPr>
              <a:defRPr>
                <a:latin typeface="Imago Book" panose="02000503060000020004" pitchFamily="50"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6" name="Text Placeholder 7"/>
          <p:cNvSpPr>
            <a:spLocks noGrp="1"/>
          </p:cNvSpPr>
          <p:nvPr>
            <p:ph type="body" sz="quarter" idx="13" hasCustomPrompt="1"/>
          </p:nvPr>
        </p:nvSpPr>
        <p:spPr>
          <a:xfrm>
            <a:off x="609602" y="6324600"/>
            <a:ext cx="5339404" cy="344488"/>
          </a:xfrm>
        </p:spPr>
        <p:txBody>
          <a:bodyPr anchor="b">
            <a:noAutofit/>
          </a:bodyPr>
          <a:lstStyle>
            <a:lvl1pPr marL="0" indent="0">
              <a:buNone/>
              <a:defRPr sz="900">
                <a:latin typeface="Imago" pitchFamily="2" charset="0"/>
              </a:defRPr>
            </a:lvl1pPr>
            <a:lvl2pPr marL="347654" indent="0">
              <a:buNone/>
              <a:defRPr sz="1100"/>
            </a:lvl2pPr>
            <a:lvl3pPr marL="687371" indent="0">
              <a:buNone/>
              <a:defRPr sz="900"/>
            </a:lvl3pPr>
            <a:lvl4pPr marL="914377" indent="0">
              <a:buNone/>
              <a:defRPr sz="800"/>
            </a:lvl4pPr>
            <a:lvl5pPr marL="1201707" indent="0">
              <a:buNone/>
              <a:defRPr sz="800"/>
            </a:lvl5pPr>
          </a:lstStyle>
          <a:p>
            <a:pPr lvl="0"/>
            <a:r>
              <a:rPr lang="en-US" dirty="0"/>
              <a:t>Footnotes</a:t>
            </a:r>
          </a:p>
        </p:txBody>
      </p:sp>
      <p:sp>
        <p:nvSpPr>
          <p:cNvPr id="7" name="Text Placeholder 7"/>
          <p:cNvSpPr>
            <a:spLocks noGrp="1"/>
          </p:cNvSpPr>
          <p:nvPr>
            <p:ph type="body" sz="quarter" idx="14" hasCustomPrompt="1"/>
          </p:nvPr>
        </p:nvSpPr>
        <p:spPr>
          <a:xfrm>
            <a:off x="6260291" y="6324600"/>
            <a:ext cx="5322109" cy="344488"/>
          </a:xfrm>
        </p:spPr>
        <p:txBody>
          <a:bodyPr anchor="b">
            <a:noAutofit/>
          </a:bodyPr>
          <a:lstStyle>
            <a:lvl1pPr marL="0" indent="0" algn="r">
              <a:buNone/>
              <a:defRPr sz="900">
                <a:latin typeface="Imago" pitchFamily="2" charset="0"/>
              </a:defRPr>
            </a:lvl1pPr>
            <a:lvl2pPr marL="347654" indent="0">
              <a:buNone/>
              <a:defRPr sz="1100"/>
            </a:lvl2pPr>
            <a:lvl3pPr marL="687371" indent="0">
              <a:buNone/>
              <a:defRPr sz="900"/>
            </a:lvl3pPr>
            <a:lvl4pPr marL="914377" indent="0">
              <a:buNone/>
              <a:defRPr sz="800"/>
            </a:lvl4pPr>
            <a:lvl5pPr marL="1201707" indent="0">
              <a:buNone/>
              <a:defRPr sz="800"/>
            </a:lvl5pPr>
          </a:lstStyle>
          <a:p>
            <a:pPr lvl="0"/>
            <a:r>
              <a:rPr lang="en-US" dirty="0"/>
              <a:t>References</a:t>
            </a:r>
          </a:p>
        </p:txBody>
      </p:sp>
    </p:spTree>
    <p:extLst>
      <p:ext uri="{BB962C8B-B14F-4D97-AF65-F5344CB8AC3E}">
        <p14:creationId xmlns="" xmlns:p14="http://schemas.microsoft.com/office/powerpoint/2010/main" val="14446963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 Placeholder 6"/>
          <p:cNvSpPr>
            <a:spLocks noGrp="1"/>
          </p:cNvSpPr>
          <p:nvPr>
            <p:ph type="body" sz="quarter" idx="10" hasCustomPrompt="1"/>
          </p:nvPr>
        </p:nvSpPr>
        <p:spPr>
          <a:xfrm>
            <a:off x="609600" y="6093296"/>
            <a:ext cx="9014792" cy="463104"/>
          </a:xfrm>
        </p:spPr>
        <p:txBody>
          <a:bodyPr anchor="b" anchorCtr="0">
            <a:noAutofit/>
          </a:bodyPr>
          <a:lstStyle>
            <a:lvl1pPr marL="0" indent="0">
              <a:spcBef>
                <a:spcPts val="0"/>
              </a:spcBef>
              <a:spcAft>
                <a:spcPts val="300"/>
              </a:spcAft>
              <a:buNone/>
              <a:defRPr sz="900"/>
            </a:lvl1pPr>
            <a:lvl2pPr marL="255582" indent="0">
              <a:buNone/>
              <a:defRPr sz="1200"/>
            </a:lvl2pPr>
            <a:lvl3pPr marL="579424" indent="0">
              <a:buNone/>
              <a:defRPr sz="1200"/>
            </a:lvl3pPr>
            <a:lvl4pPr marL="868341" indent="0">
              <a:buNone/>
              <a:defRPr sz="1200"/>
            </a:lvl4pPr>
            <a:lvl5pPr marL="1104872" indent="0">
              <a:buNone/>
              <a:defRPr sz="1200"/>
            </a:lvl5pPr>
          </a:lstStyle>
          <a:p>
            <a:pPr lvl="0"/>
            <a:r>
              <a:rPr lang="en-US" dirty="0"/>
              <a:t>Footnotes &amp; References</a:t>
            </a:r>
            <a:endParaRPr lang="en-GB" dirty="0"/>
          </a:p>
        </p:txBody>
      </p:sp>
    </p:spTree>
    <p:extLst>
      <p:ext uri="{BB962C8B-B14F-4D97-AF65-F5344CB8AC3E}">
        <p14:creationId xmlns="" xmlns:p14="http://schemas.microsoft.com/office/powerpoint/2010/main" val="38342121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5"/>
          <p:cNvSpPr>
            <a:spLocks noGrp="1"/>
          </p:cNvSpPr>
          <p:nvPr>
            <p:ph type="ftr" sz="quarter" idx="3"/>
          </p:nvPr>
        </p:nvSpPr>
        <p:spPr>
          <a:xfrm>
            <a:off x="0" y="5984922"/>
            <a:ext cx="9271000" cy="365125"/>
          </a:xfrm>
          <a:prstGeom prst="rect">
            <a:avLst/>
          </a:prstGeom>
        </p:spPr>
        <p:txBody>
          <a:bodyPr vert="horz" lIns="731502" tIns="60958" rIns="121917" bIns="60958" rtlCol="0" anchor="b"/>
          <a:lstStyle>
            <a:lvl1pPr algn="l">
              <a:defRPr sz="11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 xmlns:p14="http://schemas.microsoft.com/office/powerpoint/2010/main" val="1912451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idx="1"/>
          </p:nvPr>
        </p:nvSpPr>
        <p:spPr>
          <a:xfrm>
            <a:off x="605367" y="1412876"/>
            <a:ext cx="109728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12"/>
          </p:nvPr>
        </p:nvSpPr>
        <p:spPr/>
        <p:txBody>
          <a:bodyPr/>
          <a:lstStyle>
            <a:lvl1pPr>
              <a:defRPr>
                <a:latin typeface="Imago Book" panose="02000503060000020004" pitchFamily="50"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4" name="Rectangle 3"/>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
        <p:nvSpPr>
          <p:cNvPr id="8" name="Text Placeholder 7"/>
          <p:cNvSpPr>
            <a:spLocks noGrp="1"/>
          </p:cNvSpPr>
          <p:nvPr>
            <p:ph type="body" sz="quarter" idx="13" hasCustomPrompt="1"/>
          </p:nvPr>
        </p:nvSpPr>
        <p:spPr>
          <a:xfrm>
            <a:off x="609601" y="6324600"/>
            <a:ext cx="5339404" cy="344488"/>
          </a:xfrm>
        </p:spPr>
        <p:txBody>
          <a:bodyPr anchor="b">
            <a:noAutofit/>
          </a:bodyPr>
          <a:lstStyle>
            <a:lvl1pPr marL="0" indent="0">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Footnotes</a:t>
            </a:r>
          </a:p>
        </p:txBody>
      </p:sp>
      <p:sp>
        <p:nvSpPr>
          <p:cNvPr id="9" name="Text Placeholder 7"/>
          <p:cNvSpPr>
            <a:spLocks noGrp="1"/>
          </p:cNvSpPr>
          <p:nvPr>
            <p:ph type="body" sz="quarter" idx="14" hasCustomPrompt="1"/>
          </p:nvPr>
        </p:nvSpPr>
        <p:spPr>
          <a:xfrm>
            <a:off x="6260290" y="6324600"/>
            <a:ext cx="5322109" cy="344488"/>
          </a:xfrm>
        </p:spPr>
        <p:txBody>
          <a:bodyPr anchor="b">
            <a:noAutofit/>
          </a:bodyPr>
          <a:lstStyle>
            <a:lvl1pPr marL="0" indent="0" algn="r">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References</a:t>
            </a:r>
          </a:p>
        </p:txBody>
      </p:sp>
    </p:spTree>
    <p:extLst>
      <p:ext uri="{BB962C8B-B14F-4D97-AF65-F5344CB8AC3E}">
        <p14:creationId xmlns="" xmlns:p14="http://schemas.microsoft.com/office/powerpoint/2010/main" val="21082080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553200"/>
          </a:xfrm>
          <a:prstGeom prst="rect">
            <a:avLst/>
          </a:prstGeom>
        </p:spPr>
      </p:pic>
      <p:sp>
        <p:nvSpPr>
          <p:cNvPr id="2" name="Title 1"/>
          <p:cNvSpPr>
            <a:spLocks noGrp="1"/>
          </p:cNvSpPr>
          <p:nvPr>
            <p:ph type="ctrTitle"/>
          </p:nvPr>
        </p:nvSpPr>
        <p:spPr>
          <a:xfrm>
            <a:off x="812800" y="2492398"/>
            <a:ext cx="10363200" cy="1470025"/>
          </a:xfrm>
        </p:spPr>
        <p:txBody>
          <a:bodyPr>
            <a:normAutofit/>
          </a:bodyPr>
          <a:lstStyle>
            <a:lvl1pPr algn="l">
              <a:defRPr sz="2800">
                <a:latin typeface="Imago" pitchFamily="2" charset="0"/>
                <a:ea typeface="Kozuka Gothic Pro B" pitchFamily="34" charset="-128"/>
              </a:defRPr>
            </a:lvl1pPr>
          </a:lstStyle>
          <a:p>
            <a:r>
              <a:rPr lang="en-GB" noProof="0" dirty="0"/>
              <a:t>Click to edit Master title style</a:t>
            </a:r>
          </a:p>
        </p:txBody>
      </p:sp>
      <p:sp>
        <p:nvSpPr>
          <p:cNvPr id="3" name="Subtitle 2"/>
          <p:cNvSpPr>
            <a:spLocks noGrp="1"/>
          </p:cNvSpPr>
          <p:nvPr>
            <p:ph type="subTitle" idx="1"/>
          </p:nvPr>
        </p:nvSpPr>
        <p:spPr>
          <a:xfrm>
            <a:off x="812800" y="4076700"/>
            <a:ext cx="8534400" cy="1752600"/>
          </a:xfrm>
        </p:spPr>
        <p:txBody>
          <a:bodyPr>
            <a:normAutofit/>
          </a:bodyPr>
          <a:lstStyle>
            <a:lvl1pPr marL="0" indent="0" algn="l">
              <a:buNone/>
              <a:defRPr sz="2000">
                <a:solidFill>
                  <a:schemeClr val="accent2">
                    <a:lumMod val="75000"/>
                  </a:schemeClr>
                </a:solidFill>
                <a:latin typeface="Imago"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sp>
        <p:nvSpPr>
          <p:cNvPr id="5" name="Slide Number Placeholder 4"/>
          <p:cNvSpPr>
            <a:spLocks noGrp="1"/>
          </p:cNvSpPr>
          <p:nvPr>
            <p:ph type="sldNum" sz="quarter" idx="10"/>
          </p:nvPr>
        </p:nvSpPr>
        <p:spPr>
          <a:xfrm>
            <a:off x="11582400" y="6537158"/>
            <a:ext cx="609600" cy="304800"/>
          </a:xfrm>
        </p:spPr>
        <p:txBody>
          <a:bodyPr/>
          <a:lstStyle>
            <a:lvl1pPr>
              <a:defRPr>
                <a:latin typeface="Imago" pitchFamily="2"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6" name="Rectangle 5"/>
          <p:cNvSpPr/>
          <p:nvPr userDrawn="1"/>
        </p:nvSpPr>
        <p:spPr>
          <a:xfrm>
            <a:off x="9025055" y="412597"/>
            <a:ext cx="2483004" cy="847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Tree>
    <p:extLst>
      <p:ext uri="{BB962C8B-B14F-4D97-AF65-F5344CB8AC3E}">
        <p14:creationId xmlns="" xmlns:p14="http://schemas.microsoft.com/office/powerpoint/2010/main" val="21709115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2244" y="1367"/>
            <a:ext cx="12192000" cy="6858000"/>
          </a:xfrm>
          <a:prstGeom prst="rect">
            <a:avLst/>
          </a:prstGeom>
        </p:spPr>
      </p:pic>
      <p:sp>
        <p:nvSpPr>
          <p:cNvPr id="2" name="Title 1"/>
          <p:cNvSpPr>
            <a:spLocks noGrp="1"/>
          </p:cNvSpPr>
          <p:nvPr>
            <p:ph type="title" hasCustomPrompt="1"/>
          </p:nvPr>
        </p:nvSpPr>
        <p:spPr>
          <a:xfrm>
            <a:off x="609600" y="2700361"/>
            <a:ext cx="8778240" cy="1362075"/>
          </a:xfrm>
        </p:spPr>
        <p:txBody>
          <a:bodyPr anchor="b">
            <a:normAutofit/>
          </a:bodyPr>
          <a:lstStyle>
            <a:lvl1pPr algn="l">
              <a:defRPr sz="2800" b="1" cap="none">
                <a:solidFill>
                  <a:schemeClr val="accent2">
                    <a:lumMod val="75000"/>
                  </a:schemeClr>
                </a:solidFill>
              </a:defRPr>
            </a:lvl1pPr>
          </a:lstStyle>
          <a:p>
            <a:r>
              <a:rPr lang="en-GB" noProof="0" dirty="0"/>
              <a:t>Click to edit master title style</a:t>
            </a:r>
          </a:p>
        </p:txBody>
      </p:sp>
      <p:sp>
        <p:nvSpPr>
          <p:cNvPr id="3" name="Text Placeholder 2"/>
          <p:cNvSpPr>
            <a:spLocks noGrp="1"/>
          </p:cNvSpPr>
          <p:nvPr>
            <p:ph type="body" idx="1"/>
          </p:nvPr>
        </p:nvSpPr>
        <p:spPr>
          <a:xfrm>
            <a:off x="609600" y="4291036"/>
            <a:ext cx="8778240" cy="1500187"/>
          </a:xfrm>
        </p:spPr>
        <p:txBody>
          <a:bodyPr anchor="t">
            <a:normAutofit/>
          </a:bodyPr>
          <a:lstStyle>
            <a:lvl1pPr marL="0" indent="0">
              <a:buNone/>
              <a:defRPr sz="1600">
                <a:solidFill>
                  <a:schemeClr val="accent2">
                    <a:lumMod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Click to edit Master text styles</a:t>
            </a:r>
          </a:p>
        </p:txBody>
      </p:sp>
      <p:sp>
        <p:nvSpPr>
          <p:cNvPr id="6" name="Slide Number Placeholder 5"/>
          <p:cNvSpPr>
            <a:spLocks noGrp="1"/>
          </p:cNvSpPr>
          <p:nvPr>
            <p:ph type="sldNum" sz="quarter" idx="12"/>
          </p:nvPr>
        </p:nvSpPr>
        <p:spPr/>
        <p:txBody>
          <a:bodyPr/>
          <a:lstStyle>
            <a:lvl1pPr>
              <a:defRPr>
                <a:latin typeface="Imago" pitchFamily="2"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7" name="Rectangle 6"/>
          <p:cNvSpPr/>
          <p:nvPr userDrawn="1"/>
        </p:nvSpPr>
        <p:spPr>
          <a:xfrm>
            <a:off x="9668934" y="369493"/>
            <a:ext cx="174411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Tree>
    <p:extLst>
      <p:ext uri="{BB962C8B-B14F-4D97-AF65-F5344CB8AC3E}">
        <p14:creationId xmlns="" xmlns:p14="http://schemas.microsoft.com/office/powerpoint/2010/main" val="2470335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idx="1"/>
          </p:nvPr>
        </p:nvSpPr>
        <p:spPr>
          <a:xfrm>
            <a:off x="605367" y="1412876"/>
            <a:ext cx="109728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12"/>
          </p:nvPr>
        </p:nvSpPr>
        <p:spPr/>
        <p:txBody>
          <a:bodyPr/>
          <a:lstStyle>
            <a:lvl1pPr>
              <a:defRPr>
                <a:latin typeface="Imago" pitchFamily="2"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4" name="Rectangle 3"/>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
        <p:nvSpPr>
          <p:cNvPr id="8" name="Text Placeholder 7"/>
          <p:cNvSpPr>
            <a:spLocks noGrp="1"/>
          </p:cNvSpPr>
          <p:nvPr>
            <p:ph type="body" sz="quarter" idx="13" hasCustomPrompt="1"/>
          </p:nvPr>
        </p:nvSpPr>
        <p:spPr>
          <a:xfrm>
            <a:off x="609601" y="6324600"/>
            <a:ext cx="5339404" cy="344488"/>
          </a:xfrm>
        </p:spPr>
        <p:txBody>
          <a:bodyPr anchor="b">
            <a:noAutofit/>
          </a:bodyPr>
          <a:lstStyle>
            <a:lvl1pPr marL="0" indent="0">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Footnotes</a:t>
            </a:r>
          </a:p>
        </p:txBody>
      </p:sp>
      <p:sp>
        <p:nvSpPr>
          <p:cNvPr id="9" name="Text Placeholder 7"/>
          <p:cNvSpPr>
            <a:spLocks noGrp="1"/>
          </p:cNvSpPr>
          <p:nvPr>
            <p:ph type="body" sz="quarter" idx="14" hasCustomPrompt="1"/>
          </p:nvPr>
        </p:nvSpPr>
        <p:spPr>
          <a:xfrm>
            <a:off x="6260290" y="6324600"/>
            <a:ext cx="5322109" cy="344488"/>
          </a:xfrm>
        </p:spPr>
        <p:txBody>
          <a:bodyPr anchor="b">
            <a:noAutofit/>
          </a:bodyPr>
          <a:lstStyle>
            <a:lvl1pPr marL="0" indent="0" algn="r">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References</a:t>
            </a:r>
          </a:p>
        </p:txBody>
      </p:sp>
    </p:spTree>
    <p:extLst>
      <p:ext uri="{BB962C8B-B14F-4D97-AF65-F5344CB8AC3E}">
        <p14:creationId xmlns="" xmlns:p14="http://schemas.microsoft.com/office/powerpoint/2010/main" val="9394960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Slide Number Placeholder 4"/>
          <p:cNvSpPr>
            <a:spLocks noGrp="1"/>
          </p:cNvSpPr>
          <p:nvPr>
            <p:ph type="sldNum" sz="quarter" idx="12"/>
          </p:nvPr>
        </p:nvSpPr>
        <p:spPr/>
        <p:txBody>
          <a:bodyPr/>
          <a:lstStyle>
            <a:lvl1pPr>
              <a:defRPr>
                <a:latin typeface="Imago" pitchFamily="2"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4" name="Rectangle 3"/>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
        <p:nvSpPr>
          <p:cNvPr id="6" name="Text Placeholder 7"/>
          <p:cNvSpPr>
            <a:spLocks noGrp="1"/>
          </p:cNvSpPr>
          <p:nvPr>
            <p:ph type="body" sz="quarter" idx="13" hasCustomPrompt="1"/>
          </p:nvPr>
        </p:nvSpPr>
        <p:spPr>
          <a:xfrm>
            <a:off x="609601" y="6324600"/>
            <a:ext cx="5339404" cy="344488"/>
          </a:xfrm>
        </p:spPr>
        <p:txBody>
          <a:bodyPr anchor="b">
            <a:noAutofit/>
          </a:bodyPr>
          <a:lstStyle>
            <a:lvl1pPr marL="0" indent="0">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Footnotes</a:t>
            </a:r>
          </a:p>
        </p:txBody>
      </p:sp>
      <p:sp>
        <p:nvSpPr>
          <p:cNvPr id="7" name="Text Placeholder 7"/>
          <p:cNvSpPr>
            <a:spLocks noGrp="1"/>
          </p:cNvSpPr>
          <p:nvPr>
            <p:ph type="body" sz="quarter" idx="14" hasCustomPrompt="1"/>
          </p:nvPr>
        </p:nvSpPr>
        <p:spPr>
          <a:xfrm>
            <a:off x="6260290" y="6324600"/>
            <a:ext cx="5322109" cy="344488"/>
          </a:xfrm>
        </p:spPr>
        <p:txBody>
          <a:bodyPr anchor="b">
            <a:noAutofit/>
          </a:bodyPr>
          <a:lstStyle>
            <a:lvl1pPr marL="0" indent="0" algn="r">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References</a:t>
            </a:r>
          </a:p>
        </p:txBody>
      </p:sp>
    </p:spTree>
    <p:extLst>
      <p:ext uri="{BB962C8B-B14F-4D97-AF65-F5344CB8AC3E}">
        <p14:creationId xmlns="" xmlns:p14="http://schemas.microsoft.com/office/powerpoint/2010/main" val="31564582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Slide Number Placeholder 4"/>
          <p:cNvSpPr>
            <a:spLocks noGrp="1"/>
          </p:cNvSpPr>
          <p:nvPr>
            <p:ph type="sldNum" sz="quarter" idx="12"/>
          </p:nvPr>
        </p:nvSpPr>
        <p:spPr/>
        <p:txBody>
          <a:bodyPr/>
          <a:lstStyle>
            <a:lvl1pPr>
              <a:defRPr>
                <a:latin typeface="Imago" pitchFamily="2"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4" name="Rectangle 3"/>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
        <p:nvSpPr>
          <p:cNvPr id="6" name="Text Placeholder 7"/>
          <p:cNvSpPr>
            <a:spLocks noGrp="1"/>
          </p:cNvSpPr>
          <p:nvPr>
            <p:ph type="body" sz="quarter" idx="13" hasCustomPrompt="1"/>
          </p:nvPr>
        </p:nvSpPr>
        <p:spPr>
          <a:xfrm>
            <a:off x="609601" y="6324600"/>
            <a:ext cx="5339404" cy="344488"/>
          </a:xfrm>
        </p:spPr>
        <p:txBody>
          <a:bodyPr anchor="b">
            <a:noAutofit/>
          </a:bodyPr>
          <a:lstStyle>
            <a:lvl1pPr marL="0" indent="0">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Footnotes</a:t>
            </a:r>
          </a:p>
        </p:txBody>
      </p:sp>
      <p:sp>
        <p:nvSpPr>
          <p:cNvPr id="7" name="Text Placeholder 7"/>
          <p:cNvSpPr>
            <a:spLocks noGrp="1"/>
          </p:cNvSpPr>
          <p:nvPr>
            <p:ph type="body" sz="quarter" idx="14" hasCustomPrompt="1"/>
          </p:nvPr>
        </p:nvSpPr>
        <p:spPr>
          <a:xfrm>
            <a:off x="6260290" y="6324600"/>
            <a:ext cx="5322109" cy="344488"/>
          </a:xfrm>
        </p:spPr>
        <p:txBody>
          <a:bodyPr anchor="b">
            <a:noAutofit/>
          </a:bodyPr>
          <a:lstStyle>
            <a:lvl1pPr marL="0" indent="0" algn="r">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References</a:t>
            </a:r>
          </a:p>
        </p:txBody>
      </p:sp>
      <p:pic>
        <p:nvPicPr>
          <p:cNvPr id="8" name="Picture 7"/>
          <p:cNvPicPr>
            <a:picLocks noChangeAspect="1"/>
          </p:cNvPicPr>
          <p:nvPr userDrawn="1"/>
        </p:nvPicPr>
        <p:blipFill>
          <a:blip r:embed="rId2" cstate="print"/>
          <a:stretch>
            <a:fillRect/>
          </a:stretch>
        </p:blipFill>
        <p:spPr>
          <a:xfrm>
            <a:off x="9843101" y="43285"/>
            <a:ext cx="2348899" cy="1634017"/>
          </a:xfrm>
          <a:prstGeom prst="rect">
            <a:avLst/>
          </a:prstGeom>
        </p:spPr>
      </p:pic>
    </p:spTree>
    <p:extLst>
      <p:ext uri="{BB962C8B-B14F-4D97-AF65-F5344CB8AC3E}">
        <p14:creationId xmlns="" xmlns:p14="http://schemas.microsoft.com/office/powerpoint/2010/main" val="72282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553200"/>
          </a:xfrm>
          <a:prstGeom prst="rect">
            <a:avLst/>
          </a:prstGeom>
        </p:spPr>
      </p:pic>
      <p:sp>
        <p:nvSpPr>
          <p:cNvPr id="2" name="Title 1"/>
          <p:cNvSpPr>
            <a:spLocks noGrp="1"/>
          </p:cNvSpPr>
          <p:nvPr>
            <p:ph type="ctrTitle"/>
          </p:nvPr>
        </p:nvSpPr>
        <p:spPr>
          <a:xfrm>
            <a:off x="812800" y="2492402"/>
            <a:ext cx="10363200" cy="1470025"/>
          </a:xfrm>
        </p:spPr>
        <p:txBody>
          <a:bodyPr>
            <a:normAutofit/>
          </a:bodyPr>
          <a:lstStyle>
            <a:lvl1pPr algn="l">
              <a:defRPr sz="2800">
                <a:solidFill>
                  <a:srgbClr val="002060"/>
                </a:solidFill>
                <a:latin typeface="Imago" pitchFamily="2" charset="0"/>
                <a:ea typeface="Kozuka Gothic Pro B" pitchFamily="34" charset="-128"/>
              </a:defRPr>
            </a:lvl1pPr>
          </a:lstStyle>
          <a:p>
            <a:r>
              <a:rPr lang="en-GB" noProof="0" dirty="0"/>
              <a:t>Click to edit Master title style</a:t>
            </a:r>
          </a:p>
        </p:txBody>
      </p:sp>
      <p:sp>
        <p:nvSpPr>
          <p:cNvPr id="3" name="Subtitle 2"/>
          <p:cNvSpPr>
            <a:spLocks noGrp="1"/>
          </p:cNvSpPr>
          <p:nvPr>
            <p:ph type="subTitle" idx="1"/>
          </p:nvPr>
        </p:nvSpPr>
        <p:spPr>
          <a:xfrm>
            <a:off x="2000435" y="4076700"/>
            <a:ext cx="7346765" cy="1752600"/>
          </a:xfrm>
        </p:spPr>
        <p:txBody>
          <a:bodyPr>
            <a:normAutofit/>
          </a:bodyPr>
          <a:lstStyle>
            <a:lvl1pPr marL="0" indent="0" algn="l">
              <a:buNone/>
              <a:defRPr sz="1500">
                <a:solidFill>
                  <a:schemeClr val="accent2">
                    <a:lumMod val="75000"/>
                  </a:schemeClr>
                </a:solidFill>
                <a:latin typeface="Minion" pitchFamily="2"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GB" noProof="0" dirty="0"/>
              <a:t>Click to edit Master subtitle style</a:t>
            </a:r>
          </a:p>
        </p:txBody>
      </p:sp>
      <p:sp>
        <p:nvSpPr>
          <p:cNvPr id="6" name="Rectangle 5"/>
          <p:cNvSpPr/>
          <p:nvPr userDrawn="1"/>
        </p:nvSpPr>
        <p:spPr>
          <a:xfrm>
            <a:off x="9025055" y="412601"/>
            <a:ext cx="2483004" cy="847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013" dirty="0">
              <a:solidFill>
                <a:prstClr val="white"/>
              </a:solidFill>
            </a:endParaRPr>
          </a:p>
        </p:txBody>
      </p:sp>
    </p:spTree>
    <p:extLst>
      <p:ext uri="{BB962C8B-B14F-4D97-AF65-F5344CB8AC3E}">
        <p14:creationId xmlns="" xmlns:p14="http://schemas.microsoft.com/office/powerpoint/2010/main" val="11638339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2967" y="260350"/>
            <a:ext cx="11146367" cy="792162"/>
          </a:xfrm>
        </p:spPr>
        <p:txBody>
          <a:bodyPr/>
          <a:lstStyle>
            <a:lvl1pPr>
              <a:defRPr sz="2500"/>
            </a:lvl1pPr>
          </a:lstStyle>
          <a:p>
            <a:r>
              <a:rPr lang="en-GB" noProof="0" dirty="0"/>
              <a:t>Click to edit Master title style</a:t>
            </a:r>
          </a:p>
        </p:txBody>
      </p:sp>
      <p:sp>
        <p:nvSpPr>
          <p:cNvPr id="3" name="Content Placeholder 2"/>
          <p:cNvSpPr>
            <a:spLocks noGrp="1"/>
          </p:cNvSpPr>
          <p:nvPr>
            <p:ph idx="1"/>
          </p:nvPr>
        </p:nvSpPr>
        <p:spPr>
          <a:xfrm>
            <a:off x="452967" y="1412878"/>
            <a:ext cx="111456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52967" y="6544438"/>
            <a:ext cx="566822" cy="124650"/>
          </a:xfrm>
        </p:spPr>
        <p:txBody>
          <a:bodyPr wrap="none" tIns="0" rIns="0" bIns="0" anchor="b">
            <a:spAutoFit/>
          </a:bodyPr>
          <a:lstStyle>
            <a:lvl1pPr marL="0" indent="0">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Footnotes</a:t>
            </a:r>
          </a:p>
        </p:txBody>
      </p:sp>
      <p:sp>
        <p:nvSpPr>
          <p:cNvPr id="9" name="Text Placeholder 7"/>
          <p:cNvSpPr>
            <a:spLocks noGrp="1"/>
          </p:cNvSpPr>
          <p:nvPr>
            <p:ph type="body" sz="quarter" idx="14" hasCustomPrompt="1"/>
          </p:nvPr>
        </p:nvSpPr>
        <p:spPr>
          <a:xfrm>
            <a:off x="10949857" y="6544438"/>
            <a:ext cx="632544" cy="124650"/>
          </a:xfrm>
        </p:spPr>
        <p:txBody>
          <a:bodyPr wrap="none" tIns="0" rIns="0" bIns="0" anchor="b">
            <a:spAutoFit/>
          </a:bodyPr>
          <a:lstStyle>
            <a:lvl1pPr marL="0" indent="0" algn="r">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References</a:t>
            </a:r>
          </a:p>
        </p:txBody>
      </p:sp>
    </p:spTree>
    <p:extLst>
      <p:ext uri="{BB962C8B-B14F-4D97-AF65-F5344CB8AC3E}">
        <p14:creationId xmlns="" xmlns:p14="http://schemas.microsoft.com/office/powerpoint/2010/main" val="1016218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mod="1">
    <p:ext uri="{DCECCB84-F9BA-43D5-87BE-67443E8EF086}">
      <p15:sldGuideLst xmlns:p15="http://schemas.microsoft.com/office/powerpoint/2012/main" xmlns=""/>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2967" y="260350"/>
            <a:ext cx="11146367" cy="792162"/>
          </a:xfrm>
        </p:spPr>
        <p:txBody>
          <a:bodyPr/>
          <a:lstStyle/>
          <a:p>
            <a:r>
              <a:rPr lang="en-GB" noProof="0" dirty="0"/>
              <a:t>Click to edit Master title style</a:t>
            </a:r>
          </a:p>
        </p:txBody>
      </p:sp>
      <p:sp>
        <p:nvSpPr>
          <p:cNvPr id="3" name="Content Placeholder 2"/>
          <p:cNvSpPr>
            <a:spLocks noGrp="1"/>
          </p:cNvSpPr>
          <p:nvPr>
            <p:ph sz="half" idx="1"/>
          </p:nvPr>
        </p:nvSpPr>
        <p:spPr>
          <a:xfrm>
            <a:off x="452967" y="1412876"/>
            <a:ext cx="5384800" cy="4787900"/>
          </a:xfrm>
        </p:spPr>
        <p:txBody>
          <a:bodyPr>
            <a:normAutofit/>
          </a:bodyPr>
          <a:lstStyle>
            <a:lvl1pPr>
              <a:defRPr sz="2000">
                <a:latin typeface="Imago"/>
              </a:defRPr>
            </a:lvl1pPr>
            <a:lvl2pPr>
              <a:defRPr sz="1800">
                <a:latin typeface="Imago"/>
              </a:defRPr>
            </a:lvl2pPr>
            <a:lvl3pPr>
              <a:defRPr sz="1600">
                <a:latin typeface="Imago"/>
              </a:defRPr>
            </a:lvl3pPr>
            <a:lvl4pPr>
              <a:defRPr sz="1400">
                <a:latin typeface="Imago"/>
              </a:defRPr>
            </a:lvl4pPr>
            <a:lvl5pPr>
              <a:defRPr sz="1400">
                <a:latin typeface="Imago"/>
              </a:defRPr>
            </a:lvl5pPr>
            <a:lvl6pPr>
              <a:defRPr sz="1013"/>
            </a:lvl6pPr>
            <a:lvl7pPr>
              <a:defRPr sz="1013"/>
            </a:lvl7pPr>
            <a:lvl8pPr>
              <a:defRPr sz="1013"/>
            </a:lvl8pPr>
            <a:lvl9pPr>
              <a:defRPr sz="1013"/>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197600" y="1412876"/>
            <a:ext cx="5384800" cy="4787900"/>
          </a:xfrm>
        </p:spPr>
        <p:txBody>
          <a:bodyPr>
            <a:normAutofit/>
          </a:bodyPr>
          <a:lstStyle>
            <a:lvl1pPr>
              <a:defRPr sz="2000">
                <a:latin typeface="Imago"/>
              </a:defRPr>
            </a:lvl1pPr>
            <a:lvl2pPr>
              <a:defRPr sz="1800">
                <a:latin typeface="Imago"/>
              </a:defRPr>
            </a:lvl2pPr>
            <a:lvl3pPr>
              <a:defRPr sz="1600">
                <a:latin typeface="Imago"/>
              </a:defRPr>
            </a:lvl3pPr>
            <a:lvl4pPr>
              <a:defRPr sz="1400">
                <a:latin typeface="Imago"/>
              </a:defRPr>
            </a:lvl4pPr>
            <a:lvl5pPr>
              <a:defRPr sz="1400">
                <a:latin typeface="Imago"/>
              </a:defRPr>
            </a:lvl5pPr>
            <a:lvl6pPr>
              <a:defRPr sz="1013"/>
            </a:lvl6pPr>
            <a:lvl7pPr>
              <a:defRPr sz="1013"/>
            </a:lvl7pPr>
            <a:lvl8pPr>
              <a:defRPr sz="1013"/>
            </a:lvl8pPr>
            <a:lvl9pPr>
              <a:defRPr sz="1013"/>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Rectangle 5"/>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013" dirty="0">
              <a:solidFill>
                <a:prstClr val="white"/>
              </a:solidFill>
            </a:endParaRPr>
          </a:p>
        </p:txBody>
      </p:sp>
      <p:sp>
        <p:nvSpPr>
          <p:cNvPr id="10" name="Text Placeholder 7">
            <a:extLst>
              <a:ext uri="{FF2B5EF4-FFF2-40B4-BE49-F238E27FC236}">
                <a16:creationId xmlns:a16="http://schemas.microsoft.com/office/drawing/2014/main" xmlns="" id="{940A5841-1511-495B-942D-6E2066306DD8}"/>
              </a:ext>
            </a:extLst>
          </p:cNvPr>
          <p:cNvSpPr>
            <a:spLocks noGrp="1"/>
          </p:cNvSpPr>
          <p:nvPr>
            <p:ph type="body" sz="quarter" idx="13" hasCustomPrompt="1"/>
          </p:nvPr>
        </p:nvSpPr>
        <p:spPr>
          <a:xfrm>
            <a:off x="452967" y="6544438"/>
            <a:ext cx="566822" cy="124650"/>
          </a:xfrm>
        </p:spPr>
        <p:txBody>
          <a:bodyPr wrap="none" tIns="0" rIns="0" bIns="0" anchor="b">
            <a:spAutoFit/>
          </a:bodyPr>
          <a:lstStyle>
            <a:lvl1pPr marL="0" indent="0">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Footnotes</a:t>
            </a:r>
          </a:p>
        </p:txBody>
      </p:sp>
      <p:sp>
        <p:nvSpPr>
          <p:cNvPr id="11" name="Text Placeholder 7">
            <a:extLst>
              <a:ext uri="{FF2B5EF4-FFF2-40B4-BE49-F238E27FC236}">
                <a16:creationId xmlns:a16="http://schemas.microsoft.com/office/drawing/2014/main" xmlns="" id="{42B41100-6956-4421-BF28-306E2AEB2AA8}"/>
              </a:ext>
            </a:extLst>
          </p:cNvPr>
          <p:cNvSpPr>
            <a:spLocks noGrp="1"/>
          </p:cNvSpPr>
          <p:nvPr>
            <p:ph type="body" sz="quarter" idx="14" hasCustomPrompt="1"/>
          </p:nvPr>
        </p:nvSpPr>
        <p:spPr>
          <a:xfrm>
            <a:off x="10949857" y="6544438"/>
            <a:ext cx="632544" cy="124650"/>
          </a:xfrm>
        </p:spPr>
        <p:txBody>
          <a:bodyPr wrap="none" tIns="0" rIns="0" bIns="0" anchor="b">
            <a:spAutoFit/>
          </a:bodyPr>
          <a:lstStyle>
            <a:lvl1pPr marL="0" indent="0" algn="r">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References</a:t>
            </a:r>
          </a:p>
        </p:txBody>
      </p:sp>
    </p:spTree>
    <p:extLst>
      <p:ext uri="{BB962C8B-B14F-4D97-AF65-F5344CB8AC3E}">
        <p14:creationId xmlns="" xmlns:p14="http://schemas.microsoft.com/office/powerpoint/2010/main" val="29411492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4" name="Rectangle 3"/>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013" dirty="0">
              <a:solidFill>
                <a:prstClr val="white"/>
              </a:solidFill>
            </a:endParaRPr>
          </a:p>
        </p:txBody>
      </p:sp>
      <p:sp>
        <p:nvSpPr>
          <p:cNvPr id="8" name="Text Placeholder 7">
            <a:extLst>
              <a:ext uri="{FF2B5EF4-FFF2-40B4-BE49-F238E27FC236}">
                <a16:creationId xmlns:a16="http://schemas.microsoft.com/office/drawing/2014/main" xmlns="" id="{B22C986A-E67A-4150-BB60-D7349FAFF881}"/>
              </a:ext>
            </a:extLst>
          </p:cNvPr>
          <p:cNvSpPr>
            <a:spLocks noGrp="1"/>
          </p:cNvSpPr>
          <p:nvPr>
            <p:ph type="body" sz="quarter" idx="13" hasCustomPrompt="1"/>
          </p:nvPr>
        </p:nvSpPr>
        <p:spPr>
          <a:xfrm>
            <a:off x="452967" y="6544438"/>
            <a:ext cx="566822" cy="124650"/>
          </a:xfrm>
        </p:spPr>
        <p:txBody>
          <a:bodyPr wrap="none" tIns="0" rIns="0" bIns="0" anchor="b">
            <a:spAutoFit/>
          </a:bodyPr>
          <a:lstStyle>
            <a:lvl1pPr marL="0" indent="0">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Footnotes</a:t>
            </a:r>
          </a:p>
        </p:txBody>
      </p:sp>
      <p:sp>
        <p:nvSpPr>
          <p:cNvPr id="9" name="Text Placeholder 7">
            <a:extLst>
              <a:ext uri="{FF2B5EF4-FFF2-40B4-BE49-F238E27FC236}">
                <a16:creationId xmlns:a16="http://schemas.microsoft.com/office/drawing/2014/main" xmlns="" id="{B985E17E-CA6A-4E0A-BF71-719F1DBF60E1}"/>
              </a:ext>
            </a:extLst>
          </p:cNvPr>
          <p:cNvSpPr>
            <a:spLocks noGrp="1"/>
          </p:cNvSpPr>
          <p:nvPr>
            <p:ph type="body" sz="quarter" idx="14" hasCustomPrompt="1"/>
          </p:nvPr>
        </p:nvSpPr>
        <p:spPr>
          <a:xfrm>
            <a:off x="10949857" y="6544438"/>
            <a:ext cx="632544" cy="124650"/>
          </a:xfrm>
        </p:spPr>
        <p:txBody>
          <a:bodyPr wrap="none" tIns="0" rIns="0" bIns="0" anchor="b">
            <a:spAutoFit/>
          </a:bodyPr>
          <a:lstStyle>
            <a:lvl1pPr marL="0" indent="0" algn="r">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References</a:t>
            </a:r>
          </a:p>
        </p:txBody>
      </p:sp>
    </p:spTree>
    <p:extLst>
      <p:ext uri="{BB962C8B-B14F-4D97-AF65-F5344CB8AC3E}">
        <p14:creationId xmlns="" xmlns:p14="http://schemas.microsoft.com/office/powerpoint/2010/main" val="27142368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013" dirty="0">
              <a:solidFill>
                <a:prstClr val="white"/>
              </a:solidFill>
            </a:endParaRPr>
          </a:p>
        </p:txBody>
      </p:sp>
    </p:spTree>
    <p:extLst>
      <p:ext uri="{BB962C8B-B14F-4D97-AF65-F5344CB8AC3E}">
        <p14:creationId xmlns="" xmlns:p14="http://schemas.microsoft.com/office/powerpoint/2010/main" val="16982184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footnote)">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90600"/>
          </a:xfrm>
        </p:spPr>
        <p:txBody>
          <a:bodyPr/>
          <a:lstStyle/>
          <a:p>
            <a:r>
              <a:rPr lang="en-US" dirty="0"/>
              <a:t>Click to edit Master title style</a:t>
            </a:r>
          </a:p>
        </p:txBody>
      </p:sp>
      <p:sp>
        <p:nvSpPr>
          <p:cNvPr id="7" name="Text Placeholder 4"/>
          <p:cNvSpPr>
            <a:spLocks noGrp="1"/>
          </p:cNvSpPr>
          <p:nvPr>
            <p:ph type="body" sz="quarter" idx="10" hasCustomPrompt="1"/>
          </p:nvPr>
        </p:nvSpPr>
        <p:spPr>
          <a:xfrm>
            <a:off x="596900" y="6633178"/>
            <a:ext cx="846386" cy="115416"/>
          </a:xfrm>
        </p:spPr>
        <p:txBody>
          <a:bodyPr wrap="none" lIns="0" tIns="0" rIns="0" bIns="0" anchor="b" anchorCtr="0">
            <a:spAutoFit/>
          </a:bodyPr>
          <a:lstStyle>
            <a:lvl1pPr marL="0" indent="0">
              <a:buNone/>
              <a:defRPr sz="750"/>
            </a:lvl1pPr>
            <a:lvl2pPr marL="260747" indent="0">
              <a:buNone/>
              <a:defRPr sz="750"/>
            </a:lvl2pPr>
            <a:lvl3pPr marL="515541" indent="0">
              <a:buNone/>
              <a:defRPr sz="750"/>
            </a:lvl3pPr>
            <a:lvl4pPr marL="685800" indent="0">
              <a:buNone/>
              <a:defRPr sz="750"/>
            </a:lvl4pPr>
            <a:lvl5pPr marL="901303" indent="0">
              <a:buNone/>
              <a:defRPr sz="750"/>
            </a:lvl5pPr>
          </a:lstStyle>
          <a:p>
            <a:pPr lvl="0"/>
            <a:r>
              <a:rPr lang="en-US" dirty="0"/>
              <a:t>Click to add footnote</a:t>
            </a:r>
            <a:endParaRPr lang="en-GB" dirty="0"/>
          </a:p>
        </p:txBody>
      </p:sp>
    </p:spTree>
    <p:extLst>
      <p:ext uri="{BB962C8B-B14F-4D97-AF65-F5344CB8AC3E}">
        <p14:creationId xmlns="" xmlns:p14="http://schemas.microsoft.com/office/powerpoint/2010/main" val="3124016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553200"/>
          </a:xfrm>
          <a:prstGeom prst="rect">
            <a:avLst/>
          </a:prstGeom>
        </p:spPr>
      </p:pic>
      <p:sp>
        <p:nvSpPr>
          <p:cNvPr id="2" name="Title 1"/>
          <p:cNvSpPr>
            <a:spLocks noGrp="1"/>
          </p:cNvSpPr>
          <p:nvPr>
            <p:ph type="ctrTitle"/>
          </p:nvPr>
        </p:nvSpPr>
        <p:spPr>
          <a:xfrm>
            <a:off x="812800" y="2492402"/>
            <a:ext cx="10363200" cy="1470025"/>
          </a:xfrm>
        </p:spPr>
        <p:txBody>
          <a:bodyPr>
            <a:noAutofit/>
          </a:bodyPr>
          <a:lstStyle>
            <a:lvl1pPr algn="l">
              <a:defRPr sz="2800">
                <a:solidFill>
                  <a:srgbClr val="002060"/>
                </a:solidFill>
                <a:latin typeface="Imago" pitchFamily="2" charset="0"/>
                <a:ea typeface="Kozuka Gothic Pro B" pitchFamily="34" charset="-128"/>
              </a:defRPr>
            </a:lvl1pPr>
          </a:lstStyle>
          <a:p>
            <a:r>
              <a:rPr lang="en-GB" noProof="0" dirty="0"/>
              <a:t>Click to edit Master title style</a:t>
            </a:r>
          </a:p>
        </p:txBody>
      </p:sp>
      <p:sp>
        <p:nvSpPr>
          <p:cNvPr id="3" name="Subtitle 2"/>
          <p:cNvSpPr>
            <a:spLocks noGrp="1"/>
          </p:cNvSpPr>
          <p:nvPr>
            <p:ph type="subTitle" idx="1"/>
          </p:nvPr>
        </p:nvSpPr>
        <p:spPr>
          <a:xfrm>
            <a:off x="2000435" y="4076700"/>
            <a:ext cx="7346765" cy="1752600"/>
          </a:xfrm>
        </p:spPr>
        <p:txBody>
          <a:bodyPr>
            <a:noAutofit/>
          </a:bodyPr>
          <a:lstStyle>
            <a:lvl1pPr marL="0" indent="0" algn="l">
              <a:buNone/>
              <a:defRPr sz="1500">
                <a:solidFill>
                  <a:schemeClr val="accent2">
                    <a:lumMod val="75000"/>
                  </a:schemeClr>
                </a:solidFill>
                <a:latin typeface="Minion" pitchFamily="2"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GB" noProof="0" dirty="0"/>
              <a:t>Click to edit Master subtitle style</a:t>
            </a:r>
          </a:p>
        </p:txBody>
      </p:sp>
      <p:sp>
        <p:nvSpPr>
          <p:cNvPr id="6" name="Rectangle 5"/>
          <p:cNvSpPr/>
          <p:nvPr userDrawn="1"/>
        </p:nvSpPr>
        <p:spPr>
          <a:xfrm>
            <a:off x="9025055" y="412601"/>
            <a:ext cx="2483004" cy="847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13" b="0" i="0" u="none" strike="noStrike" kern="1200" cap="none" spc="0" normalizeH="0" baseline="0" noProof="0" dirty="0">
              <a:ln>
                <a:noFill/>
              </a:ln>
              <a:solidFill>
                <a:prstClr val="white"/>
              </a:solidFill>
              <a:effectLst/>
              <a:uLnTx/>
              <a:uFillTx/>
              <a:latin typeface="Imago"/>
              <a:ea typeface="+mn-ea"/>
              <a:cs typeface="+mn-cs"/>
            </a:endParaRPr>
          </a:p>
        </p:txBody>
      </p:sp>
    </p:spTree>
    <p:extLst>
      <p:ext uri="{BB962C8B-B14F-4D97-AF65-F5344CB8AC3E}">
        <p14:creationId xmlns="" xmlns:p14="http://schemas.microsoft.com/office/powerpoint/2010/main" val="23406757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2967" y="260350"/>
            <a:ext cx="11146367" cy="792162"/>
          </a:xfrm>
        </p:spPr>
        <p:txBody>
          <a:bodyPr/>
          <a:lstStyle>
            <a:lvl1pPr>
              <a:defRPr sz="2500"/>
            </a:lvl1pPr>
          </a:lstStyle>
          <a:p>
            <a:r>
              <a:rPr lang="en-GB" noProof="0" dirty="0"/>
              <a:t>Click to edit Master title style</a:t>
            </a:r>
          </a:p>
        </p:txBody>
      </p:sp>
      <p:sp>
        <p:nvSpPr>
          <p:cNvPr id="3" name="Content Placeholder 2"/>
          <p:cNvSpPr>
            <a:spLocks noGrp="1"/>
          </p:cNvSpPr>
          <p:nvPr>
            <p:ph idx="1"/>
          </p:nvPr>
        </p:nvSpPr>
        <p:spPr>
          <a:xfrm>
            <a:off x="452967" y="1412878"/>
            <a:ext cx="111456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52967" y="6544438"/>
            <a:ext cx="566822" cy="124650"/>
          </a:xfrm>
        </p:spPr>
        <p:txBody>
          <a:bodyPr wrap="none" tIns="0" rIns="0" bIns="0" anchor="b">
            <a:spAutoFit/>
          </a:bodyPr>
          <a:lstStyle>
            <a:lvl1pPr marL="0" indent="0">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Footnotes</a:t>
            </a:r>
          </a:p>
        </p:txBody>
      </p:sp>
      <p:sp>
        <p:nvSpPr>
          <p:cNvPr id="9" name="Text Placeholder 7"/>
          <p:cNvSpPr>
            <a:spLocks noGrp="1"/>
          </p:cNvSpPr>
          <p:nvPr>
            <p:ph type="body" sz="quarter" idx="14" hasCustomPrompt="1"/>
          </p:nvPr>
        </p:nvSpPr>
        <p:spPr>
          <a:xfrm>
            <a:off x="10949857" y="6544438"/>
            <a:ext cx="632544" cy="124650"/>
          </a:xfrm>
        </p:spPr>
        <p:txBody>
          <a:bodyPr wrap="none" tIns="0" rIns="0" bIns="0" anchor="b">
            <a:spAutoFit/>
          </a:bodyPr>
          <a:lstStyle>
            <a:lvl1pPr marL="0" indent="0" algn="r">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References</a:t>
            </a:r>
          </a:p>
        </p:txBody>
      </p:sp>
    </p:spTree>
    <p:extLst>
      <p:ext uri="{BB962C8B-B14F-4D97-AF65-F5344CB8AC3E}">
        <p14:creationId xmlns="" xmlns:p14="http://schemas.microsoft.com/office/powerpoint/2010/main" val="31211141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mod="1">
    <p:ext uri="{DCECCB84-F9BA-43D5-87BE-67443E8EF086}">
      <p15:sldGuideLst xmlns:p15="http://schemas.microsoft.com/office/powerpoint/2012/main" xmlns=""/>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2967" y="260350"/>
            <a:ext cx="11146367" cy="792162"/>
          </a:xfrm>
        </p:spPr>
        <p:txBody>
          <a:bodyPr/>
          <a:lstStyle/>
          <a:p>
            <a:r>
              <a:rPr lang="en-GB" noProof="0" dirty="0"/>
              <a:t>Click to edit Master title style</a:t>
            </a:r>
          </a:p>
        </p:txBody>
      </p:sp>
      <p:sp>
        <p:nvSpPr>
          <p:cNvPr id="3" name="Content Placeholder 2"/>
          <p:cNvSpPr>
            <a:spLocks noGrp="1"/>
          </p:cNvSpPr>
          <p:nvPr>
            <p:ph sz="half" idx="1"/>
          </p:nvPr>
        </p:nvSpPr>
        <p:spPr>
          <a:xfrm>
            <a:off x="452967" y="1412876"/>
            <a:ext cx="5384800" cy="4787900"/>
          </a:xfrm>
        </p:spPr>
        <p:txBody>
          <a:bodyPr>
            <a:normAutofit/>
          </a:bodyPr>
          <a:lstStyle>
            <a:lvl1pPr>
              <a:defRPr sz="2000">
                <a:latin typeface="Imago"/>
              </a:defRPr>
            </a:lvl1pPr>
            <a:lvl2pPr>
              <a:defRPr sz="1800">
                <a:latin typeface="Imago"/>
              </a:defRPr>
            </a:lvl2pPr>
            <a:lvl3pPr>
              <a:defRPr sz="1600">
                <a:latin typeface="Imago"/>
              </a:defRPr>
            </a:lvl3pPr>
            <a:lvl4pPr>
              <a:defRPr sz="1400">
                <a:latin typeface="Imago"/>
              </a:defRPr>
            </a:lvl4pPr>
            <a:lvl5pPr>
              <a:defRPr sz="1400">
                <a:latin typeface="Imago"/>
              </a:defRPr>
            </a:lvl5pPr>
            <a:lvl6pPr>
              <a:defRPr sz="1013"/>
            </a:lvl6pPr>
            <a:lvl7pPr>
              <a:defRPr sz="1013"/>
            </a:lvl7pPr>
            <a:lvl8pPr>
              <a:defRPr sz="1013"/>
            </a:lvl8pPr>
            <a:lvl9pPr>
              <a:defRPr sz="1013"/>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197600" y="1412876"/>
            <a:ext cx="5384800" cy="4787900"/>
          </a:xfrm>
        </p:spPr>
        <p:txBody>
          <a:bodyPr>
            <a:normAutofit/>
          </a:bodyPr>
          <a:lstStyle>
            <a:lvl1pPr>
              <a:defRPr sz="2000">
                <a:latin typeface="Imago"/>
              </a:defRPr>
            </a:lvl1pPr>
            <a:lvl2pPr>
              <a:defRPr sz="1800">
                <a:latin typeface="Imago"/>
              </a:defRPr>
            </a:lvl2pPr>
            <a:lvl3pPr>
              <a:defRPr sz="1600">
                <a:latin typeface="Imago"/>
              </a:defRPr>
            </a:lvl3pPr>
            <a:lvl4pPr>
              <a:defRPr sz="1400">
                <a:latin typeface="Imago"/>
              </a:defRPr>
            </a:lvl4pPr>
            <a:lvl5pPr>
              <a:defRPr sz="1400">
                <a:latin typeface="Imago"/>
              </a:defRPr>
            </a:lvl5pPr>
            <a:lvl6pPr>
              <a:defRPr sz="1013"/>
            </a:lvl6pPr>
            <a:lvl7pPr>
              <a:defRPr sz="1013"/>
            </a:lvl7pPr>
            <a:lvl8pPr>
              <a:defRPr sz="1013"/>
            </a:lvl8pPr>
            <a:lvl9pPr>
              <a:defRPr sz="1013"/>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Rectangle 5"/>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13" b="0" i="0" u="none" strike="noStrike" kern="1200" cap="none" spc="0" normalizeH="0" baseline="0" noProof="0" dirty="0">
              <a:ln>
                <a:noFill/>
              </a:ln>
              <a:solidFill>
                <a:prstClr val="white"/>
              </a:solidFill>
              <a:effectLst/>
              <a:uLnTx/>
              <a:uFillTx/>
              <a:latin typeface="Imago"/>
              <a:ea typeface="+mn-ea"/>
              <a:cs typeface="+mn-cs"/>
            </a:endParaRPr>
          </a:p>
        </p:txBody>
      </p:sp>
      <p:sp>
        <p:nvSpPr>
          <p:cNvPr id="10" name="Text Placeholder 7">
            <a:extLst>
              <a:ext uri="{FF2B5EF4-FFF2-40B4-BE49-F238E27FC236}">
                <a16:creationId xmlns:a16="http://schemas.microsoft.com/office/drawing/2014/main" xmlns="" id="{940A5841-1511-495B-942D-6E2066306DD8}"/>
              </a:ext>
            </a:extLst>
          </p:cNvPr>
          <p:cNvSpPr>
            <a:spLocks noGrp="1"/>
          </p:cNvSpPr>
          <p:nvPr>
            <p:ph type="body" sz="quarter" idx="13" hasCustomPrompt="1"/>
          </p:nvPr>
        </p:nvSpPr>
        <p:spPr>
          <a:xfrm>
            <a:off x="452967" y="6544438"/>
            <a:ext cx="566822" cy="124650"/>
          </a:xfrm>
        </p:spPr>
        <p:txBody>
          <a:bodyPr wrap="none" tIns="0" rIns="0" bIns="0" anchor="b">
            <a:spAutoFit/>
          </a:bodyPr>
          <a:lstStyle>
            <a:lvl1pPr marL="0" indent="0">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Footnotes</a:t>
            </a:r>
          </a:p>
        </p:txBody>
      </p:sp>
      <p:sp>
        <p:nvSpPr>
          <p:cNvPr id="11" name="Text Placeholder 7">
            <a:extLst>
              <a:ext uri="{FF2B5EF4-FFF2-40B4-BE49-F238E27FC236}">
                <a16:creationId xmlns:a16="http://schemas.microsoft.com/office/drawing/2014/main" xmlns="" id="{42B41100-6956-4421-BF28-306E2AEB2AA8}"/>
              </a:ext>
            </a:extLst>
          </p:cNvPr>
          <p:cNvSpPr>
            <a:spLocks noGrp="1"/>
          </p:cNvSpPr>
          <p:nvPr>
            <p:ph type="body" sz="quarter" idx="14" hasCustomPrompt="1"/>
          </p:nvPr>
        </p:nvSpPr>
        <p:spPr>
          <a:xfrm>
            <a:off x="10949857" y="6544438"/>
            <a:ext cx="632544" cy="124650"/>
          </a:xfrm>
        </p:spPr>
        <p:txBody>
          <a:bodyPr wrap="none" tIns="0" rIns="0" bIns="0" anchor="b">
            <a:spAutoFit/>
          </a:bodyPr>
          <a:lstStyle>
            <a:lvl1pPr marL="0" indent="0" algn="r">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References</a:t>
            </a:r>
          </a:p>
        </p:txBody>
      </p:sp>
    </p:spTree>
    <p:extLst>
      <p:ext uri="{BB962C8B-B14F-4D97-AF65-F5344CB8AC3E}">
        <p14:creationId xmlns="" xmlns:p14="http://schemas.microsoft.com/office/powerpoint/2010/main" val="38049013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4" name="Rectangle 3"/>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13" b="0" i="0" u="none" strike="noStrike" kern="1200" cap="none" spc="0" normalizeH="0" baseline="0" noProof="0" dirty="0">
              <a:ln>
                <a:noFill/>
              </a:ln>
              <a:solidFill>
                <a:prstClr val="white"/>
              </a:solidFill>
              <a:effectLst/>
              <a:uLnTx/>
              <a:uFillTx/>
              <a:latin typeface="Imago"/>
              <a:ea typeface="+mn-ea"/>
              <a:cs typeface="+mn-cs"/>
            </a:endParaRPr>
          </a:p>
        </p:txBody>
      </p:sp>
      <p:sp>
        <p:nvSpPr>
          <p:cNvPr id="8" name="Text Placeholder 7">
            <a:extLst>
              <a:ext uri="{FF2B5EF4-FFF2-40B4-BE49-F238E27FC236}">
                <a16:creationId xmlns:a16="http://schemas.microsoft.com/office/drawing/2014/main" xmlns="" id="{B22C986A-E67A-4150-BB60-D7349FAFF881}"/>
              </a:ext>
            </a:extLst>
          </p:cNvPr>
          <p:cNvSpPr>
            <a:spLocks noGrp="1"/>
          </p:cNvSpPr>
          <p:nvPr>
            <p:ph type="body" sz="quarter" idx="13" hasCustomPrompt="1"/>
          </p:nvPr>
        </p:nvSpPr>
        <p:spPr>
          <a:xfrm>
            <a:off x="452967" y="6544438"/>
            <a:ext cx="566822" cy="124650"/>
          </a:xfrm>
        </p:spPr>
        <p:txBody>
          <a:bodyPr wrap="none" tIns="0" rIns="0" bIns="0" anchor="b">
            <a:spAutoFit/>
          </a:bodyPr>
          <a:lstStyle>
            <a:lvl1pPr marL="0" indent="0">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Footnotes</a:t>
            </a:r>
          </a:p>
        </p:txBody>
      </p:sp>
      <p:sp>
        <p:nvSpPr>
          <p:cNvPr id="9" name="Text Placeholder 7">
            <a:extLst>
              <a:ext uri="{FF2B5EF4-FFF2-40B4-BE49-F238E27FC236}">
                <a16:creationId xmlns:a16="http://schemas.microsoft.com/office/drawing/2014/main" xmlns="" id="{B985E17E-CA6A-4E0A-BF71-719F1DBF60E1}"/>
              </a:ext>
            </a:extLst>
          </p:cNvPr>
          <p:cNvSpPr>
            <a:spLocks noGrp="1"/>
          </p:cNvSpPr>
          <p:nvPr>
            <p:ph type="body" sz="quarter" idx="14" hasCustomPrompt="1"/>
          </p:nvPr>
        </p:nvSpPr>
        <p:spPr>
          <a:xfrm>
            <a:off x="10949857" y="6544438"/>
            <a:ext cx="632544" cy="124650"/>
          </a:xfrm>
        </p:spPr>
        <p:txBody>
          <a:bodyPr wrap="none" tIns="0" rIns="0" bIns="0" anchor="b">
            <a:spAutoFit/>
          </a:bodyPr>
          <a:lstStyle>
            <a:lvl1pPr marL="0" indent="0" algn="r">
              <a:lnSpc>
                <a:spcPct val="90000"/>
              </a:lnSpc>
              <a:spcBef>
                <a:spcPts val="0"/>
              </a:spcBef>
              <a:buNone/>
              <a:defRPr sz="900">
                <a:latin typeface="Imago"/>
              </a:defRPr>
            </a:lvl1pPr>
            <a:lvl2pPr marL="195560" indent="0">
              <a:buNone/>
              <a:defRPr sz="563"/>
            </a:lvl2pPr>
            <a:lvl3pPr marL="386656" indent="0">
              <a:buNone/>
              <a:defRPr sz="506"/>
            </a:lvl3pPr>
            <a:lvl4pPr marL="514350" indent="0">
              <a:buNone/>
              <a:defRPr sz="450"/>
            </a:lvl4pPr>
            <a:lvl5pPr marL="675977" indent="0">
              <a:buNone/>
              <a:defRPr sz="450"/>
            </a:lvl5pPr>
          </a:lstStyle>
          <a:p>
            <a:pPr lvl="0"/>
            <a:r>
              <a:rPr lang="en-GB" noProof="0" dirty="0"/>
              <a:t>References</a:t>
            </a:r>
          </a:p>
        </p:txBody>
      </p:sp>
    </p:spTree>
    <p:extLst>
      <p:ext uri="{BB962C8B-B14F-4D97-AF65-F5344CB8AC3E}">
        <p14:creationId xmlns="" xmlns:p14="http://schemas.microsoft.com/office/powerpoint/2010/main" val="2037585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Imago" pitchFamily="2"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3" name="Rectangle 2"/>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Tree>
    <p:extLst>
      <p:ext uri="{BB962C8B-B14F-4D97-AF65-F5344CB8AC3E}">
        <p14:creationId xmlns="" xmlns:p14="http://schemas.microsoft.com/office/powerpoint/2010/main" val="28103945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13" b="0" i="0" u="none" strike="noStrike" kern="1200" cap="none" spc="0" normalizeH="0" baseline="0" noProof="0" dirty="0">
              <a:ln>
                <a:noFill/>
              </a:ln>
              <a:solidFill>
                <a:prstClr val="white"/>
              </a:solidFill>
              <a:effectLst/>
              <a:uLnTx/>
              <a:uFillTx/>
              <a:latin typeface="Imago"/>
              <a:ea typeface="+mn-ea"/>
              <a:cs typeface="+mn-cs"/>
            </a:endParaRPr>
          </a:p>
        </p:txBody>
      </p:sp>
    </p:spTree>
    <p:extLst>
      <p:ext uri="{BB962C8B-B14F-4D97-AF65-F5344CB8AC3E}">
        <p14:creationId xmlns="" xmlns:p14="http://schemas.microsoft.com/office/powerpoint/2010/main" val="28552367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srgbClr val="1F1D21"/>
                </a:solidFill>
              </a:rPr>
              <a:t>© 2015 Genentech, Inc. All rights reserved.</a:t>
            </a:r>
          </a:p>
        </p:txBody>
      </p:sp>
      <p:sp>
        <p:nvSpPr>
          <p:cNvPr id="6" name="Slide Number Placeholder 5"/>
          <p:cNvSpPr>
            <a:spLocks noGrp="1"/>
          </p:cNvSpPr>
          <p:nvPr>
            <p:ph type="sldNum" sz="quarter" idx="12"/>
          </p:nvPr>
        </p:nvSpPr>
        <p:spPr/>
        <p:txBody>
          <a:bodyPr/>
          <a:lstStyle/>
          <a:p>
            <a:fld id="{A1FECDD0-52C4-4073-AB7C-337ED3BDC014}" type="slidenum">
              <a:rPr lang="en-US" smtClean="0">
                <a:solidFill>
                  <a:srgbClr val="1F1D21"/>
                </a:solidFill>
              </a:rPr>
              <a:pPr/>
              <a:t>‹#›</a:t>
            </a:fld>
            <a:endParaRPr lang="en-US" dirty="0">
              <a:solidFill>
                <a:srgbClr val="1F1D21"/>
              </a:solidFill>
            </a:endParaRPr>
          </a:p>
        </p:txBody>
      </p:sp>
    </p:spTree>
    <p:extLst>
      <p:ext uri="{BB962C8B-B14F-4D97-AF65-F5344CB8AC3E}">
        <p14:creationId xmlns="" xmlns:p14="http://schemas.microsoft.com/office/powerpoint/2010/main" val="401128064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914400"/>
          </a:xfrm>
        </p:spPr>
        <p:txBody>
          <a:bodyPr/>
          <a:lstStyle/>
          <a:p>
            <a:r>
              <a:rPr lang="en-US" dirty="0"/>
              <a:t>Click to edit Master title style</a:t>
            </a:r>
          </a:p>
        </p:txBody>
      </p:sp>
      <p:sp>
        <p:nvSpPr>
          <p:cNvPr id="5" name="Slide Number Placeholder 5"/>
          <p:cNvSpPr>
            <a:spLocks noGrp="1"/>
          </p:cNvSpPr>
          <p:nvPr>
            <p:ph type="sldNum" sz="quarter" idx="12"/>
          </p:nvPr>
        </p:nvSpPr>
        <p:spPr>
          <a:xfrm>
            <a:off x="11176000" y="1"/>
            <a:ext cx="1016000" cy="365125"/>
          </a:xfrm>
          <a:prstGeom prst="rect">
            <a:avLst/>
          </a:prstGeom>
        </p:spPr>
        <p:txBody>
          <a:bodyPr/>
          <a:lstStyle>
            <a:lvl1pPr algn="r" rtl="0" fontAlgn="base">
              <a:spcBef>
                <a:spcPts val="300"/>
              </a:spcBef>
              <a:spcAft>
                <a:spcPct val="0"/>
              </a:spcAft>
              <a:defRPr lang="en-US" sz="1100" b="0" kern="1200" smtClean="0">
                <a:solidFill>
                  <a:schemeClr val="bg1"/>
                </a:solidFill>
                <a:latin typeface="Arial" charset="0"/>
                <a:ea typeface="+mn-ea"/>
                <a:cs typeface="Arial" charset="0"/>
              </a:defRPr>
            </a:lvl1pPr>
          </a:lstStyle>
          <a:p>
            <a:fld id="{A1FECDD0-52C4-4073-AB7C-337ED3BDC014}" type="slidenum">
              <a:rPr>
                <a:solidFill>
                  <a:prstClr val="white"/>
                </a:solidFill>
              </a:rPr>
              <a:pPr/>
              <a:t>‹#›</a:t>
            </a:fld>
            <a:endParaRPr dirty="0">
              <a:solidFill>
                <a:prstClr val="white"/>
              </a:solidFill>
            </a:endParaRPr>
          </a:p>
        </p:txBody>
      </p:sp>
      <p:sp>
        <p:nvSpPr>
          <p:cNvPr id="6" name="Footer Placeholder 1"/>
          <p:cNvSpPr>
            <a:spLocks noGrp="1"/>
          </p:cNvSpPr>
          <p:nvPr>
            <p:ph type="ftr" sz="quarter" idx="3"/>
          </p:nvPr>
        </p:nvSpPr>
        <p:spPr>
          <a:xfrm>
            <a:off x="3325707" y="6609556"/>
            <a:ext cx="5540587" cy="246221"/>
          </a:xfrm>
          <a:prstGeom prst="rect">
            <a:avLst/>
          </a:prstGeom>
          <a:noFill/>
        </p:spPr>
        <p:txBody>
          <a:bodyPr wrap="square" rtlCol="0">
            <a:spAutoFit/>
          </a:bodyPr>
          <a:lstStyle>
            <a:lvl1pPr>
              <a:defRPr lang="en-US" sz="1000" dirty="0">
                <a:solidFill>
                  <a:schemeClr val="accent3"/>
                </a:solidFill>
                <a:latin typeface="Arial" pitchFamily="34" charset="0"/>
              </a:defRPr>
            </a:lvl1pPr>
          </a:lstStyle>
          <a:p>
            <a:r>
              <a:rPr>
                <a:solidFill>
                  <a:srgbClr val="993366"/>
                </a:solidFill>
              </a:rPr>
              <a:t>© 2016 Genentech, Inc. All rights reserved.</a:t>
            </a:r>
          </a:p>
        </p:txBody>
      </p:sp>
    </p:spTree>
    <p:extLst>
      <p:ext uri="{BB962C8B-B14F-4D97-AF65-F5344CB8AC3E}">
        <p14:creationId xmlns="" xmlns:p14="http://schemas.microsoft.com/office/powerpoint/2010/main" val="20364478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00"/>
            </a:lvl1pPr>
          </a:lstStyle>
          <a:p>
            <a:r>
              <a:rPr lang="en-GB" noProof="0" dirty="0"/>
              <a:t>Click to edit Master title style</a:t>
            </a:r>
          </a:p>
        </p:txBody>
      </p:sp>
      <p:sp>
        <p:nvSpPr>
          <p:cNvPr id="3" name="Content Placeholder 2"/>
          <p:cNvSpPr>
            <a:spLocks noGrp="1"/>
          </p:cNvSpPr>
          <p:nvPr>
            <p:ph idx="1"/>
          </p:nvPr>
        </p:nvSpPr>
        <p:spPr>
          <a:xfrm>
            <a:off x="605367" y="1412878"/>
            <a:ext cx="109728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609603" y="6324600"/>
            <a:ext cx="5339404" cy="344488"/>
          </a:xfrm>
        </p:spPr>
        <p:txBody>
          <a:bodyPr anchor="b">
            <a:noAutofit/>
          </a:bodyPr>
          <a:lstStyle>
            <a:lvl1pPr marL="0" indent="0">
              <a:buNone/>
              <a:defRPr sz="900">
                <a:latin typeface="Imago"/>
              </a:defRPr>
            </a:lvl1pPr>
            <a:lvl2pPr marL="260727" indent="0">
              <a:buNone/>
              <a:defRPr sz="800"/>
            </a:lvl2pPr>
            <a:lvl3pPr marL="515502" indent="0">
              <a:buNone/>
              <a:defRPr sz="700"/>
            </a:lvl3pPr>
            <a:lvl4pPr marL="685750" indent="0">
              <a:buNone/>
              <a:defRPr sz="700"/>
            </a:lvl4pPr>
            <a:lvl5pPr marL="901235" indent="0">
              <a:buNone/>
              <a:defRPr sz="700"/>
            </a:lvl5pPr>
          </a:lstStyle>
          <a:p>
            <a:pPr lvl="0"/>
            <a:r>
              <a:rPr lang="en-GB" noProof="0" dirty="0"/>
              <a:t>Footnotes</a:t>
            </a:r>
          </a:p>
        </p:txBody>
      </p:sp>
      <p:sp>
        <p:nvSpPr>
          <p:cNvPr id="9" name="Text Placeholder 7"/>
          <p:cNvSpPr>
            <a:spLocks noGrp="1"/>
          </p:cNvSpPr>
          <p:nvPr>
            <p:ph type="body" sz="quarter" idx="14" hasCustomPrompt="1"/>
          </p:nvPr>
        </p:nvSpPr>
        <p:spPr>
          <a:xfrm>
            <a:off x="6260292" y="6324600"/>
            <a:ext cx="5322109" cy="344488"/>
          </a:xfrm>
        </p:spPr>
        <p:txBody>
          <a:bodyPr anchor="b">
            <a:noAutofit/>
          </a:bodyPr>
          <a:lstStyle>
            <a:lvl1pPr marL="0" indent="0" algn="r">
              <a:buNone/>
              <a:defRPr sz="900">
                <a:latin typeface="Imago"/>
              </a:defRPr>
            </a:lvl1pPr>
            <a:lvl2pPr marL="260727" indent="0">
              <a:buNone/>
              <a:defRPr sz="800"/>
            </a:lvl2pPr>
            <a:lvl3pPr marL="515502" indent="0">
              <a:buNone/>
              <a:defRPr sz="700"/>
            </a:lvl3pPr>
            <a:lvl4pPr marL="685750" indent="0">
              <a:buNone/>
              <a:defRPr sz="700"/>
            </a:lvl4pPr>
            <a:lvl5pPr marL="901235" indent="0">
              <a:buNone/>
              <a:defRPr sz="700"/>
            </a:lvl5pPr>
          </a:lstStyle>
          <a:p>
            <a:pPr lvl="0"/>
            <a:r>
              <a:rPr lang="en-GB" noProof="0" dirty="0"/>
              <a:t>References</a:t>
            </a:r>
          </a:p>
        </p:txBody>
      </p:sp>
    </p:spTree>
    <p:extLst>
      <p:ext uri="{BB962C8B-B14F-4D97-AF65-F5344CB8AC3E}">
        <p14:creationId xmlns="" xmlns:p14="http://schemas.microsoft.com/office/powerpoint/2010/main" val="12567784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mod="1">
    <p:ext uri="{DCECCB84-F9BA-43D5-87BE-67443E8EF086}">
      <p15:sldGuideLst xmlns:p15="http://schemas.microsoft.com/office/powerpoint/2012/main" xmlns="">
        <p15:guide id="1" orient="horz" pos="3983">
          <p15:clr>
            <a:srgbClr val="FBAE40"/>
          </p15:clr>
        </p15:guide>
        <p15:guide id="2" orient="horz" pos="420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idx="1"/>
          </p:nvPr>
        </p:nvSpPr>
        <p:spPr>
          <a:xfrm>
            <a:off x="605365" y="1412877"/>
            <a:ext cx="109728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12"/>
          </p:nvPr>
        </p:nvSpPr>
        <p:spPr/>
        <p:txBody>
          <a:bodyPr/>
          <a:lstStyle>
            <a:lvl1pPr>
              <a:defRPr>
                <a:latin typeface="Imago" pitchFamily="2"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4" name="Rectangle 3"/>
          <p:cNvSpPr/>
          <p:nvPr userDrawn="1"/>
        </p:nvSpPr>
        <p:spPr>
          <a:xfrm>
            <a:off x="10497031" y="122663"/>
            <a:ext cx="1486831"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defRPr/>
            </a:pPr>
            <a:endParaRPr lang="en-GB" dirty="0">
              <a:solidFill>
                <a:prstClr val="white"/>
              </a:solidFill>
            </a:endParaRPr>
          </a:p>
        </p:txBody>
      </p:sp>
      <p:sp>
        <p:nvSpPr>
          <p:cNvPr id="8" name="Text Placeholder 7"/>
          <p:cNvSpPr>
            <a:spLocks noGrp="1"/>
          </p:cNvSpPr>
          <p:nvPr>
            <p:ph type="body" sz="quarter" idx="13" hasCustomPrompt="1"/>
          </p:nvPr>
        </p:nvSpPr>
        <p:spPr>
          <a:xfrm>
            <a:off x="609602" y="6324600"/>
            <a:ext cx="5339404" cy="344488"/>
          </a:xfrm>
        </p:spPr>
        <p:txBody>
          <a:bodyPr anchor="b">
            <a:noAutofit/>
          </a:bodyPr>
          <a:lstStyle>
            <a:lvl1pPr marL="0" indent="0">
              <a:buNone/>
              <a:defRPr sz="1200">
                <a:latin typeface="Imago"/>
              </a:defRPr>
            </a:lvl1pPr>
            <a:lvl2pPr marL="463539" indent="0">
              <a:buNone/>
              <a:defRPr sz="1300"/>
            </a:lvl2pPr>
            <a:lvl3pPr marL="916494" indent="0">
              <a:buNone/>
              <a:defRPr sz="1200"/>
            </a:lvl3pPr>
            <a:lvl4pPr marL="1219170" indent="0">
              <a:buNone/>
              <a:defRPr sz="1100"/>
            </a:lvl4pPr>
            <a:lvl5pPr marL="1602276" indent="0">
              <a:buNone/>
              <a:defRPr sz="1100"/>
            </a:lvl5pPr>
          </a:lstStyle>
          <a:p>
            <a:pPr lvl="0"/>
            <a:r>
              <a:rPr lang="en-US" dirty="0"/>
              <a:t>Footnotes</a:t>
            </a:r>
          </a:p>
        </p:txBody>
      </p:sp>
      <p:sp>
        <p:nvSpPr>
          <p:cNvPr id="9" name="Text Placeholder 7"/>
          <p:cNvSpPr>
            <a:spLocks noGrp="1"/>
          </p:cNvSpPr>
          <p:nvPr>
            <p:ph type="body" sz="quarter" idx="14" hasCustomPrompt="1"/>
          </p:nvPr>
        </p:nvSpPr>
        <p:spPr>
          <a:xfrm>
            <a:off x="6260305" y="6324600"/>
            <a:ext cx="5322111" cy="344488"/>
          </a:xfrm>
        </p:spPr>
        <p:txBody>
          <a:bodyPr anchor="b">
            <a:noAutofit/>
          </a:bodyPr>
          <a:lstStyle>
            <a:lvl1pPr marL="0" indent="0" algn="r">
              <a:buNone/>
              <a:defRPr sz="1200">
                <a:latin typeface="Imago"/>
              </a:defRPr>
            </a:lvl1pPr>
            <a:lvl2pPr marL="463539" indent="0">
              <a:buNone/>
              <a:defRPr sz="1300"/>
            </a:lvl2pPr>
            <a:lvl3pPr marL="916494" indent="0">
              <a:buNone/>
              <a:defRPr sz="1200"/>
            </a:lvl3pPr>
            <a:lvl4pPr marL="1219170" indent="0">
              <a:buNone/>
              <a:defRPr sz="1100"/>
            </a:lvl4pPr>
            <a:lvl5pPr marL="1602276" indent="0">
              <a:buNone/>
              <a:defRPr sz="1100"/>
            </a:lvl5pPr>
          </a:lstStyle>
          <a:p>
            <a:pPr lvl="0"/>
            <a:r>
              <a:rPr lang="en-US" dirty="0"/>
              <a:t>References</a:t>
            </a:r>
          </a:p>
        </p:txBody>
      </p:sp>
    </p:spTree>
    <p:extLst>
      <p:ext uri="{BB962C8B-B14F-4D97-AF65-F5344CB8AC3E}">
        <p14:creationId xmlns="" xmlns:p14="http://schemas.microsoft.com/office/powerpoint/2010/main" val="10866456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300"/>
            </a:lvl1pPr>
          </a:lstStyle>
          <a:p>
            <a:r>
              <a:rPr lang="en-GB" noProof="0" dirty="0"/>
              <a:t>Click to edit Master title style</a:t>
            </a:r>
          </a:p>
        </p:txBody>
      </p:sp>
      <p:sp>
        <p:nvSpPr>
          <p:cNvPr id="3" name="Content Placeholder 2"/>
          <p:cNvSpPr>
            <a:spLocks noGrp="1"/>
          </p:cNvSpPr>
          <p:nvPr>
            <p:ph idx="1"/>
          </p:nvPr>
        </p:nvSpPr>
        <p:spPr>
          <a:xfrm>
            <a:off x="605367" y="1412877"/>
            <a:ext cx="109728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609602" y="6324600"/>
            <a:ext cx="5339404" cy="344488"/>
          </a:xfrm>
        </p:spPr>
        <p:txBody>
          <a:bodyPr anchor="b">
            <a:noAutofit/>
          </a:bodyPr>
          <a:lstStyle>
            <a:lvl1pPr marL="0" indent="0">
              <a:buNone/>
              <a:defRPr sz="1200">
                <a:latin typeface="Imago"/>
              </a:defRPr>
            </a:lvl1pPr>
            <a:lvl2pPr marL="347654" indent="0">
              <a:buNone/>
              <a:defRPr sz="1000"/>
            </a:lvl2pPr>
            <a:lvl3pPr marL="687371" indent="0">
              <a:buNone/>
              <a:defRPr sz="900"/>
            </a:lvl3pPr>
            <a:lvl4pPr marL="914377" indent="0">
              <a:buNone/>
              <a:defRPr sz="800"/>
            </a:lvl4pPr>
            <a:lvl5pPr marL="1201707" indent="0">
              <a:buNone/>
              <a:defRPr sz="800"/>
            </a:lvl5pPr>
          </a:lstStyle>
          <a:p>
            <a:pPr lvl="0"/>
            <a:r>
              <a:rPr lang="en-GB" noProof="0" dirty="0" smtClean="0"/>
              <a:t>Footnotes</a:t>
            </a:r>
          </a:p>
        </p:txBody>
      </p:sp>
      <p:sp>
        <p:nvSpPr>
          <p:cNvPr id="9" name="Text Placeholder 7"/>
          <p:cNvSpPr>
            <a:spLocks noGrp="1"/>
          </p:cNvSpPr>
          <p:nvPr>
            <p:ph type="body" sz="quarter" idx="14" hasCustomPrompt="1"/>
          </p:nvPr>
        </p:nvSpPr>
        <p:spPr>
          <a:xfrm>
            <a:off x="6260291" y="6324600"/>
            <a:ext cx="5322109" cy="344488"/>
          </a:xfrm>
        </p:spPr>
        <p:txBody>
          <a:bodyPr anchor="b">
            <a:noAutofit/>
          </a:bodyPr>
          <a:lstStyle>
            <a:lvl1pPr marL="0" indent="0" algn="r">
              <a:buNone/>
              <a:defRPr sz="1200">
                <a:latin typeface="Imago"/>
              </a:defRPr>
            </a:lvl1pPr>
            <a:lvl2pPr marL="347654" indent="0">
              <a:buNone/>
              <a:defRPr sz="1000"/>
            </a:lvl2pPr>
            <a:lvl3pPr marL="687371" indent="0">
              <a:buNone/>
              <a:defRPr sz="900"/>
            </a:lvl3pPr>
            <a:lvl4pPr marL="914377" indent="0">
              <a:buNone/>
              <a:defRPr sz="800"/>
            </a:lvl4pPr>
            <a:lvl5pPr marL="1201707" indent="0">
              <a:buNone/>
              <a:defRPr sz="800"/>
            </a:lvl5pPr>
          </a:lstStyle>
          <a:p>
            <a:pPr lvl="0"/>
            <a:r>
              <a:rPr lang="en-GB" noProof="0" dirty="0" smtClean="0"/>
              <a:t>References</a:t>
            </a:r>
          </a:p>
        </p:txBody>
      </p:sp>
    </p:spTree>
    <p:extLst>
      <p:ext uri="{BB962C8B-B14F-4D97-AF65-F5344CB8AC3E}">
        <p14:creationId xmlns="" xmlns:p14="http://schemas.microsoft.com/office/powerpoint/2010/main" val="17831835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3983" userDrawn="1">
          <p15:clr>
            <a:srgbClr val="FBAE40"/>
          </p15:clr>
        </p15:guide>
        <p15:guide id="2" orient="horz" pos="42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300"/>
            </a:lvl1pPr>
          </a:lstStyle>
          <a:p>
            <a:r>
              <a:rPr lang="en-GB" noProof="0" dirty="0"/>
              <a:t>Click to edit Master title style</a:t>
            </a:r>
          </a:p>
        </p:txBody>
      </p:sp>
      <p:sp>
        <p:nvSpPr>
          <p:cNvPr id="3" name="Content Placeholder 2"/>
          <p:cNvSpPr>
            <a:spLocks noGrp="1"/>
          </p:cNvSpPr>
          <p:nvPr>
            <p:ph idx="1"/>
          </p:nvPr>
        </p:nvSpPr>
        <p:spPr>
          <a:xfrm>
            <a:off x="605367" y="1412877"/>
            <a:ext cx="109728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609602" y="6324600"/>
            <a:ext cx="5339404" cy="344488"/>
          </a:xfrm>
        </p:spPr>
        <p:txBody>
          <a:bodyPr anchor="b">
            <a:noAutofit/>
          </a:bodyPr>
          <a:lstStyle>
            <a:lvl1pPr marL="0" indent="0">
              <a:buNone/>
              <a:defRPr sz="1200">
                <a:latin typeface="Imago"/>
              </a:defRPr>
            </a:lvl1pPr>
            <a:lvl2pPr marL="347654" indent="0">
              <a:buNone/>
              <a:defRPr sz="1000"/>
            </a:lvl2pPr>
            <a:lvl3pPr marL="687371" indent="0">
              <a:buNone/>
              <a:defRPr sz="900"/>
            </a:lvl3pPr>
            <a:lvl4pPr marL="914377" indent="0">
              <a:buNone/>
              <a:defRPr sz="800"/>
            </a:lvl4pPr>
            <a:lvl5pPr marL="1201707" indent="0">
              <a:buNone/>
              <a:defRPr sz="800"/>
            </a:lvl5pPr>
          </a:lstStyle>
          <a:p>
            <a:pPr lvl="0"/>
            <a:r>
              <a:rPr lang="en-GB" noProof="0" dirty="0" smtClean="0"/>
              <a:t>Footnotes</a:t>
            </a:r>
          </a:p>
        </p:txBody>
      </p:sp>
      <p:sp>
        <p:nvSpPr>
          <p:cNvPr id="9" name="Text Placeholder 7"/>
          <p:cNvSpPr>
            <a:spLocks noGrp="1"/>
          </p:cNvSpPr>
          <p:nvPr>
            <p:ph type="body" sz="quarter" idx="14" hasCustomPrompt="1"/>
          </p:nvPr>
        </p:nvSpPr>
        <p:spPr>
          <a:xfrm>
            <a:off x="6260291" y="6324600"/>
            <a:ext cx="5322109" cy="344488"/>
          </a:xfrm>
        </p:spPr>
        <p:txBody>
          <a:bodyPr anchor="b">
            <a:noAutofit/>
          </a:bodyPr>
          <a:lstStyle>
            <a:lvl1pPr marL="0" indent="0" algn="r">
              <a:buNone/>
              <a:defRPr sz="1200">
                <a:latin typeface="Imago"/>
              </a:defRPr>
            </a:lvl1pPr>
            <a:lvl2pPr marL="347654" indent="0">
              <a:buNone/>
              <a:defRPr sz="1000"/>
            </a:lvl2pPr>
            <a:lvl3pPr marL="687371" indent="0">
              <a:buNone/>
              <a:defRPr sz="900"/>
            </a:lvl3pPr>
            <a:lvl4pPr marL="914377" indent="0">
              <a:buNone/>
              <a:defRPr sz="800"/>
            </a:lvl4pPr>
            <a:lvl5pPr marL="1201707" indent="0">
              <a:buNone/>
              <a:defRPr sz="800"/>
            </a:lvl5pPr>
          </a:lstStyle>
          <a:p>
            <a:pPr lvl="0"/>
            <a:r>
              <a:rPr lang="en-GB" noProof="0" dirty="0" smtClean="0"/>
              <a:t>References</a:t>
            </a:r>
          </a:p>
        </p:txBody>
      </p:sp>
    </p:spTree>
    <p:extLst>
      <p:ext uri="{BB962C8B-B14F-4D97-AF65-F5344CB8AC3E}">
        <p14:creationId xmlns="" xmlns:p14="http://schemas.microsoft.com/office/powerpoint/2010/main" val="11781352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p:ext uri="{DCECCB84-F9BA-43D5-87BE-67443E8EF086}">
      <p15:sldGuideLst xmlns:p15="http://schemas.microsoft.com/office/powerpoint/2012/main" xmlns="">
        <p15:guide id="1" orient="horz" pos="3983" userDrawn="1">
          <p15:clr>
            <a:srgbClr val="FBAE40"/>
          </p15:clr>
        </p15:guide>
        <p15:guide id="2" orient="horz" pos="42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60350"/>
            <a:ext cx="10241280" cy="7921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09600" y="1412876"/>
            <a:ext cx="10972800" cy="47878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82400" y="6553200"/>
            <a:ext cx="609600" cy="304800"/>
          </a:xfrm>
          <a:prstGeom prst="rect">
            <a:avLst/>
          </a:prstGeom>
        </p:spPr>
        <p:txBody>
          <a:bodyPr vert="horz" lIns="91440" tIns="45720" rIns="91440" bIns="45720" rtlCol="0" anchor="b"/>
          <a:lstStyle>
            <a:lvl1pPr algn="ctr">
              <a:defRPr sz="900" b="0">
                <a:solidFill>
                  <a:schemeClr val="tx1"/>
                </a:solidFill>
                <a:latin typeface="Imago" pitchFamily="2"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5" name="Footer Placeholder 4"/>
          <p:cNvSpPr>
            <a:spLocks noGrp="1"/>
          </p:cNvSpPr>
          <p:nvPr>
            <p:ph type="ftr" sz="quarter" idx="3"/>
          </p:nvPr>
        </p:nvSpPr>
        <p:spPr>
          <a:xfrm>
            <a:off x="609600" y="6412510"/>
            <a:ext cx="10972800" cy="396875"/>
          </a:xfrm>
          <a:prstGeom prst="rect">
            <a:avLst/>
          </a:prstGeom>
        </p:spPr>
        <p:txBody>
          <a:bodyPr vert="horz" lIns="91440" tIns="45720" rIns="91440" bIns="45720" rtlCol="0" anchor="ctr"/>
          <a:lstStyle>
            <a:lvl1pPr algn="ctr">
              <a:defRPr sz="1050" b="1">
                <a:solidFill>
                  <a:schemeClr val="tx1"/>
                </a:solidFill>
                <a:latin typeface="Imago" pitchFamily="2" charset="0"/>
              </a:defRPr>
            </a:lvl1pPr>
          </a:lstStyle>
          <a:p>
            <a:pPr>
              <a:defRPr/>
            </a:pPr>
            <a:endParaRPr lang="en-US" sz="800" dirty="0">
              <a:solidFill>
                <a:srgbClr val="1F1D21"/>
              </a:solidFill>
            </a:endParaRPr>
          </a:p>
        </p:txBody>
      </p:sp>
      <p:sp>
        <p:nvSpPr>
          <p:cNvPr id="7" name="Rectangle 6"/>
          <p:cNvSpPr/>
          <p:nvPr/>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Tree>
    <p:extLst>
      <p:ext uri="{BB962C8B-B14F-4D97-AF65-F5344CB8AC3E}">
        <p14:creationId xmlns="" xmlns:p14="http://schemas.microsoft.com/office/powerpoint/2010/main" val="1035986139"/>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69"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3" r:id="rId15"/>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ftr="0" dt="0"/>
  <p:txStyles>
    <p:titleStyle>
      <a:lvl1pPr algn="l" defTabSz="914400" rtl="0" eaLnBrk="1" latinLnBrk="0" hangingPunct="1">
        <a:lnSpc>
          <a:spcPct val="95000"/>
        </a:lnSpc>
        <a:spcBef>
          <a:spcPts val="0"/>
        </a:spcBef>
        <a:buNone/>
        <a:defRPr sz="2800" b="1" kern="1200">
          <a:solidFill>
            <a:schemeClr val="tx2"/>
          </a:solidFill>
          <a:latin typeface="Imago" pitchFamily="2" charset="0"/>
          <a:ea typeface="+mj-ea"/>
          <a:cs typeface="+mj-cs"/>
        </a:defRPr>
      </a:lvl1pPr>
    </p:titleStyle>
    <p:bodyStyle>
      <a:lvl1pPr marL="169863" indent="-169863" algn="l" defTabSz="914400" rtl="0" eaLnBrk="1" latinLnBrk="0" hangingPunct="1">
        <a:lnSpc>
          <a:spcPct val="100000"/>
        </a:lnSpc>
        <a:spcBef>
          <a:spcPts val="0"/>
        </a:spcBef>
        <a:spcAft>
          <a:spcPts val="300"/>
        </a:spcAft>
        <a:buSzPct val="110000"/>
        <a:buFont typeface="Arial" pitchFamily="34" charset="0"/>
        <a:buChar char="•"/>
        <a:defRPr sz="2000" kern="1200">
          <a:solidFill>
            <a:schemeClr val="tx1"/>
          </a:solidFill>
          <a:latin typeface="Imago"/>
          <a:ea typeface="+mn-ea"/>
          <a:cs typeface="+mn-cs"/>
        </a:defRPr>
      </a:lvl1pPr>
      <a:lvl2pPr marL="444500" indent="-266700" algn="l" defTabSz="914400" rtl="0" eaLnBrk="1" latinLnBrk="0" hangingPunct="1">
        <a:lnSpc>
          <a:spcPct val="100000"/>
        </a:lnSpc>
        <a:spcBef>
          <a:spcPts val="0"/>
        </a:spcBef>
        <a:spcAft>
          <a:spcPts val="300"/>
        </a:spcAft>
        <a:buFont typeface="Arial" pitchFamily="34" charset="0"/>
        <a:buChar char="–"/>
        <a:defRPr sz="1800" kern="1200">
          <a:solidFill>
            <a:schemeClr val="tx1"/>
          </a:solidFill>
          <a:latin typeface="Imago"/>
          <a:ea typeface="+mn-ea"/>
          <a:cs typeface="+mn-cs"/>
        </a:defRPr>
      </a:lvl2pPr>
      <a:lvl3pPr marL="609600" indent="-152400" algn="l" defTabSz="914400" rtl="0" eaLnBrk="1" latinLnBrk="0" hangingPunct="1">
        <a:lnSpc>
          <a:spcPct val="100000"/>
        </a:lnSpc>
        <a:spcBef>
          <a:spcPts val="0"/>
        </a:spcBef>
        <a:spcAft>
          <a:spcPts val="300"/>
        </a:spcAft>
        <a:buFont typeface="Arial" pitchFamily="34" charset="0"/>
        <a:buChar char="•"/>
        <a:defRPr sz="1600" kern="1200">
          <a:solidFill>
            <a:schemeClr val="tx1"/>
          </a:solidFill>
          <a:latin typeface="Imago"/>
          <a:ea typeface="+mn-ea"/>
          <a:cs typeface="+mn-cs"/>
        </a:defRPr>
      </a:lvl3pPr>
      <a:lvl4pPr marL="825500" indent="-228600" algn="l" defTabSz="914400" rtl="0" eaLnBrk="1" latinLnBrk="0" hangingPunct="1">
        <a:lnSpc>
          <a:spcPct val="100000"/>
        </a:lnSpc>
        <a:spcBef>
          <a:spcPts val="0"/>
        </a:spcBef>
        <a:spcAft>
          <a:spcPts val="300"/>
        </a:spcAft>
        <a:buFont typeface="Arial" pitchFamily="34" charset="0"/>
        <a:buChar char="–"/>
        <a:defRPr sz="1400" kern="1200">
          <a:solidFill>
            <a:schemeClr val="tx1"/>
          </a:solidFill>
          <a:latin typeface="Imago"/>
          <a:ea typeface="+mn-ea"/>
          <a:cs typeface="+mn-cs"/>
        </a:defRPr>
      </a:lvl4pPr>
      <a:lvl5pPr marL="984250" indent="-152400" algn="l" defTabSz="914400" rtl="0" eaLnBrk="1" latinLnBrk="0" hangingPunct="1">
        <a:lnSpc>
          <a:spcPct val="100000"/>
        </a:lnSpc>
        <a:spcBef>
          <a:spcPts val="0"/>
        </a:spcBef>
        <a:spcAft>
          <a:spcPts val="300"/>
        </a:spcAft>
        <a:buFont typeface="Arial" pitchFamily="34" charset="0"/>
        <a:buChar char="•"/>
        <a:defRPr sz="1400" kern="1200">
          <a:solidFill>
            <a:schemeClr val="tx1"/>
          </a:solidFill>
          <a:latin typeface="Imago"/>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2" pos="2880">
          <p15:clr>
            <a:srgbClr val="F26B43"/>
          </p15:clr>
        </p15:guide>
        <p15:guide id="4" pos="5474">
          <p15:clr>
            <a:srgbClr val="F26B43"/>
          </p15:clr>
        </p15:guide>
        <p15:guide id="5" pos="286">
          <p15:clr>
            <a:srgbClr val="F26B43"/>
          </p15:clr>
        </p15:guide>
        <p15:guide id="6" orient="horz" pos="663">
          <p15:clr>
            <a:srgbClr val="F26B43"/>
          </p15:clr>
        </p15:guide>
        <p15:guide id="7" orient="horz" pos="3906">
          <p15:clr>
            <a:srgbClr val="F26B43"/>
          </p15:clr>
        </p15:guide>
        <p15:guide id="8" orient="horz" pos="890">
          <p15:clr>
            <a:srgbClr val="F26B43"/>
          </p15:clr>
        </p15:guide>
        <p15:guide id="9" orient="horz" pos="2447">
          <p15:clr>
            <a:srgbClr val="F26B43"/>
          </p15:clr>
        </p15:guide>
        <p15:guide id="10" orient="horz" pos="4209">
          <p15:clr>
            <a:srgbClr val="F26B43"/>
          </p15:clr>
        </p15:guide>
        <p15:guide id="11" orient="horz" pos="1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60350"/>
            <a:ext cx="10241280" cy="7921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09600" y="1412876"/>
            <a:ext cx="10972800" cy="47878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82400" y="6553200"/>
            <a:ext cx="609600" cy="304800"/>
          </a:xfrm>
          <a:prstGeom prst="rect">
            <a:avLst/>
          </a:prstGeom>
        </p:spPr>
        <p:txBody>
          <a:bodyPr vert="horz" lIns="91440" tIns="45720" rIns="91440" bIns="45720" rtlCol="0" anchor="b"/>
          <a:lstStyle>
            <a:lvl1pPr algn="ctr">
              <a:defRPr sz="900" b="0">
                <a:solidFill>
                  <a:schemeClr val="tx1"/>
                </a:solidFill>
                <a:latin typeface="Imago" pitchFamily="2" charset="0"/>
              </a:defRPr>
            </a:lvl1pPr>
          </a:lstStyle>
          <a:p>
            <a:fld id="{358A4DEF-9D4A-4E09-955A-C3B18329B1EC}" type="slidenum">
              <a:rPr lang="en-US" smtClean="0">
                <a:solidFill>
                  <a:srgbClr val="1F1D21"/>
                </a:solidFill>
              </a:rPr>
              <a:pPr/>
              <a:t>‹#›</a:t>
            </a:fld>
            <a:endParaRPr lang="en-US" dirty="0">
              <a:solidFill>
                <a:srgbClr val="1F1D21"/>
              </a:solidFill>
            </a:endParaRPr>
          </a:p>
        </p:txBody>
      </p:sp>
      <p:sp>
        <p:nvSpPr>
          <p:cNvPr id="5" name="Footer Placeholder 4"/>
          <p:cNvSpPr>
            <a:spLocks noGrp="1"/>
          </p:cNvSpPr>
          <p:nvPr>
            <p:ph type="ftr" sz="quarter" idx="3"/>
          </p:nvPr>
        </p:nvSpPr>
        <p:spPr>
          <a:xfrm>
            <a:off x="609600" y="6412510"/>
            <a:ext cx="10972800" cy="396875"/>
          </a:xfrm>
          <a:prstGeom prst="rect">
            <a:avLst/>
          </a:prstGeom>
        </p:spPr>
        <p:txBody>
          <a:bodyPr vert="horz" lIns="91440" tIns="45720" rIns="91440" bIns="45720" rtlCol="0" anchor="ctr"/>
          <a:lstStyle>
            <a:lvl1pPr algn="ctr">
              <a:defRPr sz="1050" b="1">
                <a:solidFill>
                  <a:schemeClr val="tx1"/>
                </a:solidFill>
                <a:latin typeface="Imago" pitchFamily="2" charset="0"/>
              </a:defRPr>
            </a:lvl1pPr>
          </a:lstStyle>
          <a:p>
            <a:pPr>
              <a:defRPr/>
            </a:pPr>
            <a:endParaRPr lang="en-US" sz="800" dirty="0">
              <a:solidFill>
                <a:srgbClr val="1F1D21"/>
              </a:solidFill>
            </a:endParaRPr>
          </a:p>
        </p:txBody>
      </p:sp>
      <p:sp>
        <p:nvSpPr>
          <p:cNvPr id="7" name="Rectangle 6"/>
          <p:cNvSpPr/>
          <p:nvPr/>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Tree>
    <p:extLst>
      <p:ext uri="{BB962C8B-B14F-4D97-AF65-F5344CB8AC3E}">
        <p14:creationId xmlns="" xmlns:p14="http://schemas.microsoft.com/office/powerpoint/2010/main" val="31029532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ftr="0" dt="0"/>
  <p:txStyles>
    <p:titleStyle>
      <a:lvl1pPr algn="l" defTabSz="914400" rtl="0" eaLnBrk="1" latinLnBrk="0" hangingPunct="1">
        <a:lnSpc>
          <a:spcPct val="95000"/>
        </a:lnSpc>
        <a:spcBef>
          <a:spcPts val="0"/>
        </a:spcBef>
        <a:buNone/>
        <a:defRPr sz="2800" b="1" kern="1200">
          <a:solidFill>
            <a:schemeClr val="tx2"/>
          </a:solidFill>
          <a:latin typeface="Imago" pitchFamily="2" charset="0"/>
          <a:ea typeface="+mj-ea"/>
          <a:cs typeface="+mj-cs"/>
        </a:defRPr>
      </a:lvl1pPr>
    </p:titleStyle>
    <p:bodyStyle>
      <a:lvl1pPr marL="169863" indent="-169863" algn="l" defTabSz="914400" rtl="0" eaLnBrk="1" latinLnBrk="0" hangingPunct="1">
        <a:lnSpc>
          <a:spcPct val="100000"/>
        </a:lnSpc>
        <a:spcBef>
          <a:spcPts val="0"/>
        </a:spcBef>
        <a:spcAft>
          <a:spcPts val="300"/>
        </a:spcAft>
        <a:buSzPct val="110000"/>
        <a:buFont typeface="Arial" pitchFamily="34" charset="0"/>
        <a:buChar char="•"/>
        <a:defRPr sz="2000" kern="1200">
          <a:solidFill>
            <a:schemeClr val="tx1"/>
          </a:solidFill>
          <a:latin typeface="Imago"/>
          <a:ea typeface="+mn-ea"/>
          <a:cs typeface="+mn-cs"/>
        </a:defRPr>
      </a:lvl1pPr>
      <a:lvl2pPr marL="444500" indent="-266700" algn="l" defTabSz="914400" rtl="0" eaLnBrk="1" latinLnBrk="0" hangingPunct="1">
        <a:lnSpc>
          <a:spcPct val="100000"/>
        </a:lnSpc>
        <a:spcBef>
          <a:spcPts val="0"/>
        </a:spcBef>
        <a:spcAft>
          <a:spcPts val="300"/>
        </a:spcAft>
        <a:buFont typeface="Arial" pitchFamily="34" charset="0"/>
        <a:buChar char="–"/>
        <a:defRPr sz="1800" kern="1200">
          <a:solidFill>
            <a:schemeClr val="tx1"/>
          </a:solidFill>
          <a:latin typeface="Imago"/>
          <a:ea typeface="+mn-ea"/>
          <a:cs typeface="+mn-cs"/>
        </a:defRPr>
      </a:lvl2pPr>
      <a:lvl3pPr marL="609600" indent="-152400" algn="l" defTabSz="914400" rtl="0" eaLnBrk="1" latinLnBrk="0" hangingPunct="1">
        <a:lnSpc>
          <a:spcPct val="100000"/>
        </a:lnSpc>
        <a:spcBef>
          <a:spcPts val="0"/>
        </a:spcBef>
        <a:spcAft>
          <a:spcPts val="300"/>
        </a:spcAft>
        <a:buFont typeface="Arial" pitchFamily="34" charset="0"/>
        <a:buChar char="•"/>
        <a:defRPr sz="1600" kern="1200">
          <a:solidFill>
            <a:schemeClr val="tx1"/>
          </a:solidFill>
          <a:latin typeface="Imago"/>
          <a:ea typeface="+mn-ea"/>
          <a:cs typeface="+mn-cs"/>
        </a:defRPr>
      </a:lvl3pPr>
      <a:lvl4pPr marL="825500" indent="-228600" algn="l" defTabSz="914400" rtl="0" eaLnBrk="1" latinLnBrk="0" hangingPunct="1">
        <a:lnSpc>
          <a:spcPct val="100000"/>
        </a:lnSpc>
        <a:spcBef>
          <a:spcPts val="0"/>
        </a:spcBef>
        <a:spcAft>
          <a:spcPts val="300"/>
        </a:spcAft>
        <a:buFont typeface="Arial" pitchFamily="34" charset="0"/>
        <a:buChar char="–"/>
        <a:defRPr sz="1400" kern="1200">
          <a:solidFill>
            <a:schemeClr val="tx1"/>
          </a:solidFill>
          <a:latin typeface="Imago"/>
          <a:ea typeface="+mn-ea"/>
          <a:cs typeface="+mn-cs"/>
        </a:defRPr>
      </a:lvl4pPr>
      <a:lvl5pPr marL="984250" indent="-152400" algn="l" defTabSz="914400" rtl="0" eaLnBrk="1" latinLnBrk="0" hangingPunct="1">
        <a:lnSpc>
          <a:spcPct val="100000"/>
        </a:lnSpc>
        <a:spcBef>
          <a:spcPts val="0"/>
        </a:spcBef>
        <a:spcAft>
          <a:spcPts val="300"/>
        </a:spcAft>
        <a:buFont typeface="Arial" pitchFamily="34" charset="0"/>
        <a:buChar char="•"/>
        <a:defRPr sz="1400" kern="1200">
          <a:solidFill>
            <a:schemeClr val="tx1"/>
          </a:solidFill>
          <a:latin typeface="Imago"/>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2" pos="2880">
          <p15:clr>
            <a:srgbClr val="F26B43"/>
          </p15:clr>
        </p15:guide>
        <p15:guide id="4" pos="5474">
          <p15:clr>
            <a:srgbClr val="F26B43"/>
          </p15:clr>
        </p15:guide>
        <p15:guide id="5" pos="286">
          <p15:clr>
            <a:srgbClr val="F26B43"/>
          </p15:clr>
        </p15:guide>
        <p15:guide id="6" orient="horz" pos="663">
          <p15:clr>
            <a:srgbClr val="F26B43"/>
          </p15:clr>
        </p15:guide>
        <p15:guide id="7" orient="horz" pos="3906">
          <p15:clr>
            <a:srgbClr val="F26B43"/>
          </p15:clr>
        </p15:guide>
        <p15:guide id="8" orient="horz" pos="890">
          <p15:clr>
            <a:srgbClr val="F26B43"/>
          </p15:clr>
        </p15:guide>
        <p15:guide id="9" orient="horz" pos="2447">
          <p15:clr>
            <a:srgbClr val="F26B43"/>
          </p15:clr>
        </p15:guide>
        <p15:guide id="10" orient="horz" pos="4209">
          <p15:clr>
            <a:srgbClr val="F26B43"/>
          </p15:clr>
        </p15:guide>
        <p15:guide id="11" orient="horz" pos="1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2967" y="260350"/>
            <a:ext cx="11146367" cy="792162"/>
          </a:xfrm>
          <a:prstGeom prst="rect">
            <a:avLst/>
          </a:prstGeom>
        </p:spPr>
        <p:txBody>
          <a:bodyPr vert="horz" lIns="91440" tIns="45720" rIns="91440" bIns="45720" rtlCol="0" anchor="b">
            <a:noAutofit/>
          </a:bodyPr>
          <a:lstStyle/>
          <a:p>
            <a:r>
              <a:rPr lang="en-GB" noProof="0" dirty="0"/>
              <a:t>Click to edit Master title style</a:t>
            </a:r>
          </a:p>
        </p:txBody>
      </p:sp>
      <p:sp>
        <p:nvSpPr>
          <p:cNvPr id="3" name="Text Placeholder 2"/>
          <p:cNvSpPr>
            <a:spLocks noGrp="1"/>
          </p:cNvSpPr>
          <p:nvPr>
            <p:ph type="body" idx="1"/>
          </p:nvPr>
        </p:nvSpPr>
        <p:spPr>
          <a:xfrm>
            <a:off x="452967" y="1412878"/>
            <a:ext cx="11145600" cy="4787899"/>
          </a:xfrm>
          <a:prstGeom prst="rect">
            <a:avLst/>
          </a:prstGeom>
        </p:spPr>
        <p:txBody>
          <a:bodyPr vert="horz" lIns="91440" tIns="45720" rIns="91440" bIns="4572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 xmlns:p14="http://schemas.microsoft.com/office/powerpoint/2010/main" val="33427369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ftr="0" dt="0"/>
  <p:txStyles>
    <p:titleStyle>
      <a:lvl1pPr algn="l" defTabSz="514350" rtl="0" eaLnBrk="1" latinLnBrk="0" hangingPunct="1">
        <a:lnSpc>
          <a:spcPct val="95000"/>
        </a:lnSpc>
        <a:spcBef>
          <a:spcPts val="0"/>
        </a:spcBef>
        <a:buNone/>
        <a:defRPr sz="2500" b="1" kern="1200">
          <a:solidFill>
            <a:schemeClr val="tx2"/>
          </a:solidFill>
          <a:latin typeface="Imago" pitchFamily="2" charset="0"/>
          <a:ea typeface="+mj-ea"/>
          <a:cs typeface="+mj-cs"/>
        </a:defRPr>
      </a:lvl1pPr>
    </p:titleStyle>
    <p:bodyStyle>
      <a:lvl1pPr marL="266700" indent="-266700" algn="l" defTabSz="514350" rtl="0" eaLnBrk="1" latinLnBrk="0" hangingPunct="1">
        <a:lnSpc>
          <a:spcPct val="100000"/>
        </a:lnSpc>
        <a:spcBef>
          <a:spcPts val="1200"/>
        </a:spcBef>
        <a:spcAft>
          <a:spcPts val="0"/>
        </a:spcAft>
        <a:buSzPct val="110000"/>
        <a:buFont typeface="Arial" pitchFamily="34" charset="0"/>
        <a:buChar char="•"/>
        <a:defRPr sz="2000" kern="1200">
          <a:solidFill>
            <a:schemeClr val="tx1"/>
          </a:solidFill>
          <a:latin typeface="Imago"/>
          <a:ea typeface="+mn-ea"/>
          <a:cs typeface="+mn-cs"/>
        </a:defRPr>
      </a:lvl1pPr>
      <a:lvl2pPr marL="541338" indent="-274638" algn="l" defTabSz="514350" rtl="0" eaLnBrk="1" latinLnBrk="0" hangingPunct="1">
        <a:lnSpc>
          <a:spcPct val="100000"/>
        </a:lnSpc>
        <a:spcBef>
          <a:spcPts val="600"/>
        </a:spcBef>
        <a:spcAft>
          <a:spcPts val="0"/>
        </a:spcAft>
        <a:buFont typeface="Courier New" panose="02070309020205020404" pitchFamily="49" charset="0"/>
        <a:buChar char="o"/>
        <a:tabLst/>
        <a:defRPr sz="1800" kern="1200">
          <a:solidFill>
            <a:schemeClr val="tx1"/>
          </a:solidFill>
          <a:latin typeface="Imago"/>
          <a:ea typeface="+mn-ea"/>
          <a:cs typeface="+mn-cs"/>
        </a:defRPr>
      </a:lvl2pPr>
      <a:lvl3pPr marL="808038" indent="-266700" algn="l" defTabSz="514350" rtl="0" eaLnBrk="1" latinLnBrk="0" hangingPunct="1">
        <a:lnSpc>
          <a:spcPct val="100000"/>
        </a:lnSpc>
        <a:spcBef>
          <a:spcPts val="600"/>
        </a:spcBef>
        <a:spcAft>
          <a:spcPts val="0"/>
        </a:spcAft>
        <a:buFont typeface="Wingdings" panose="05000000000000000000" pitchFamily="2" charset="2"/>
        <a:buChar char="§"/>
        <a:defRPr sz="1600" kern="1200">
          <a:solidFill>
            <a:schemeClr val="tx1"/>
          </a:solidFill>
          <a:latin typeface="Imago"/>
          <a:ea typeface="+mn-ea"/>
          <a:cs typeface="+mn-cs"/>
        </a:defRPr>
      </a:lvl3pPr>
      <a:lvl4pPr marL="1074738" indent="-266700" algn="l" defTabSz="514350" rtl="0" eaLnBrk="1" latinLnBrk="0" hangingPunct="1">
        <a:lnSpc>
          <a:spcPct val="100000"/>
        </a:lnSpc>
        <a:spcBef>
          <a:spcPts val="600"/>
        </a:spcBef>
        <a:spcAft>
          <a:spcPts val="0"/>
        </a:spcAft>
        <a:buFont typeface="Arial" pitchFamily="34" charset="0"/>
        <a:buChar char="–"/>
        <a:defRPr sz="1400" kern="1200">
          <a:solidFill>
            <a:schemeClr val="tx1"/>
          </a:solidFill>
          <a:latin typeface="Imago"/>
          <a:ea typeface="+mn-ea"/>
          <a:cs typeface="+mn-cs"/>
        </a:defRPr>
      </a:lvl4pPr>
      <a:lvl5pPr marL="1339850" indent="-265113" algn="l" defTabSz="514350" rtl="0" eaLnBrk="1" latinLnBrk="0" hangingPunct="1">
        <a:lnSpc>
          <a:spcPct val="100000"/>
        </a:lnSpc>
        <a:spcBef>
          <a:spcPts val="600"/>
        </a:spcBef>
        <a:spcAft>
          <a:spcPts val="0"/>
        </a:spcAft>
        <a:buFont typeface="Wingdings" panose="05000000000000000000" pitchFamily="2" charset="2"/>
        <a:buChar char="Ø"/>
        <a:defRPr sz="1400" kern="1200">
          <a:solidFill>
            <a:schemeClr val="tx1"/>
          </a:solidFill>
          <a:latin typeface="Imago"/>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5" pos="207">
          <p15:clr>
            <a:srgbClr val="F26B43"/>
          </p15:clr>
        </p15:guide>
        <p15:guide id="6" orient="horz" pos="663">
          <p15:clr>
            <a:srgbClr val="F26B43"/>
          </p15:clr>
        </p15:guide>
        <p15:guide id="7" orient="horz" pos="3906">
          <p15:clr>
            <a:srgbClr val="F26B43"/>
          </p15:clr>
        </p15:guide>
        <p15:guide id="8" orient="horz" pos="890">
          <p15:clr>
            <a:srgbClr val="F26B43"/>
          </p15:clr>
        </p15:guide>
        <p15:guide id="11" orient="horz" pos="164">
          <p15:clr>
            <a:srgbClr val="F26B43"/>
          </p15:clr>
        </p15:guide>
        <p15:guide id="12" pos="5486">
          <p15:clr>
            <a:srgbClr val="F26B43"/>
          </p15:clr>
        </p15:guide>
        <p15:guide id="13" pos="272">
          <p15:clr>
            <a:srgbClr val="F26B43"/>
          </p15:clr>
        </p15:guide>
        <p15:guide id="14" orient="horz" pos="417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2967" y="260350"/>
            <a:ext cx="11146367" cy="792162"/>
          </a:xfrm>
          <a:prstGeom prst="rect">
            <a:avLst/>
          </a:prstGeom>
        </p:spPr>
        <p:txBody>
          <a:bodyPr vert="horz" lIns="91440" tIns="45720" rIns="91440" bIns="45720" rtlCol="0" anchor="b">
            <a:noAutofit/>
          </a:bodyPr>
          <a:lstStyle/>
          <a:p>
            <a:r>
              <a:rPr lang="en-GB" noProof="0" dirty="0"/>
              <a:t>Click to edit Master title style</a:t>
            </a:r>
          </a:p>
        </p:txBody>
      </p:sp>
      <p:sp>
        <p:nvSpPr>
          <p:cNvPr id="3" name="Text Placeholder 2"/>
          <p:cNvSpPr>
            <a:spLocks noGrp="1"/>
          </p:cNvSpPr>
          <p:nvPr>
            <p:ph type="body" idx="1"/>
          </p:nvPr>
        </p:nvSpPr>
        <p:spPr>
          <a:xfrm>
            <a:off x="452967" y="1412878"/>
            <a:ext cx="11145600" cy="4787899"/>
          </a:xfrm>
          <a:prstGeom prst="rect">
            <a:avLst/>
          </a:prstGeom>
        </p:spPr>
        <p:txBody>
          <a:bodyPr vert="horz" lIns="91440" tIns="45720" rIns="91440" bIns="4572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 xmlns:p14="http://schemas.microsoft.com/office/powerpoint/2010/main" val="31927305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ftr="0" dt="0"/>
  <p:txStyles>
    <p:titleStyle>
      <a:lvl1pPr algn="l" defTabSz="514350" rtl="0" eaLnBrk="1" latinLnBrk="0" hangingPunct="1">
        <a:lnSpc>
          <a:spcPct val="95000"/>
        </a:lnSpc>
        <a:spcBef>
          <a:spcPts val="0"/>
        </a:spcBef>
        <a:buNone/>
        <a:defRPr sz="2500" b="1" kern="1200">
          <a:solidFill>
            <a:schemeClr val="tx2"/>
          </a:solidFill>
          <a:latin typeface="Imago" pitchFamily="2" charset="0"/>
          <a:ea typeface="+mj-ea"/>
          <a:cs typeface="+mj-cs"/>
        </a:defRPr>
      </a:lvl1pPr>
    </p:titleStyle>
    <p:bodyStyle>
      <a:lvl1pPr marL="266700" indent="-266700" algn="l" defTabSz="514350" rtl="0" eaLnBrk="1" latinLnBrk="0" hangingPunct="1">
        <a:lnSpc>
          <a:spcPct val="100000"/>
        </a:lnSpc>
        <a:spcBef>
          <a:spcPts val="1200"/>
        </a:spcBef>
        <a:spcAft>
          <a:spcPts val="0"/>
        </a:spcAft>
        <a:buSzPct val="110000"/>
        <a:buFont typeface="Arial" pitchFamily="34" charset="0"/>
        <a:buChar char="•"/>
        <a:defRPr sz="2000" kern="1200">
          <a:solidFill>
            <a:schemeClr val="tx1"/>
          </a:solidFill>
          <a:latin typeface="Imago"/>
          <a:ea typeface="+mn-ea"/>
          <a:cs typeface="+mn-cs"/>
        </a:defRPr>
      </a:lvl1pPr>
      <a:lvl2pPr marL="541338" indent="-274638" algn="l" defTabSz="514350" rtl="0" eaLnBrk="1" latinLnBrk="0" hangingPunct="1">
        <a:lnSpc>
          <a:spcPct val="100000"/>
        </a:lnSpc>
        <a:spcBef>
          <a:spcPts val="600"/>
        </a:spcBef>
        <a:spcAft>
          <a:spcPts val="0"/>
        </a:spcAft>
        <a:buFont typeface="Courier New" panose="02070309020205020404" pitchFamily="49" charset="0"/>
        <a:buChar char="o"/>
        <a:tabLst/>
        <a:defRPr sz="1800" kern="1200">
          <a:solidFill>
            <a:schemeClr val="tx1"/>
          </a:solidFill>
          <a:latin typeface="Imago"/>
          <a:ea typeface="+mn-ea"/>
          <a:cs typeface="+mn-cs"/>
        </a:defRPr>
      </a:lvl2pPr>
      <a:lvl3pPr marL="808038" indent="-266700" algn="l" defTabSz="514350" rtl="0" eaLnBrk="1" latinLnBrk="0" hangingPunct="1">
        <a:lnSpc>
          <a:spcPct val="100000"/>
        </a:lnSpc>
        <a:spcBef>
          <a:spcPts val="600"/>
        </a:spcBef>
        <a:spcAft>
          <a:spcPts val="0"/>
        </a:spcAft>
        <a:buFont typeface="Wingdings" panose="05000000000000000000" pitchFamily="2" charset="2"/>
        <a:buChar char="§"/>
        <a:defRPr sz="1600" kern="1200">
          <a:solidFill>
            <a:schemeClr val="tx1"/>
          </a:solidFill>
          <a:latin typeface="Imago"/>
          <a:ea typeface="+mn-ea"/>
          <a:cs typeface="+mn-cs"/>
        </a:defRPr>
      </a:lvl3pPr>
      <a:lvl4pPr marL="1074738" indent="-266700" algn="l" defTabSz="514350" rtl="0" eaLnBrk="1" latinLnBrk="0" hangingPunct="1">
        <a:lnSpc>
          <a:spcPct val="100000"/>
        </a:lnSpc>
        <a:spcBef>
          <a:spcPts val="600"/>
        </a:spcBef>
        <a:spcAft>
          <a:spcPts val="0"/>
        </a:spcAft>
        <a:buFont typeface="Arial" pitchFamily="34" charset="0"/>
        <a:buChar char="–"/>
        <a:defRPr sz="1400" kern="1200">
          <a:solidFill>
            <a:schemeClr val="tx1"/>
          </a:solidFill>
          <a:latin typeface="Imago"/>
          <a:ea typeface="+mn-ea"/>
          <a:cs typeface="+mn-cs"/>
        </a:defRPr>
      </a:lvl4pPr>
      <a:lvl5pPr marL="1339850" indent="-265113" algn="l" defTabSz="514350" rtl="0" eaLnBrk="1" latinLnBrk="0" hangingPunct="1">
        <a:lnSpc>
          <a:spcPct val="100000"/>
        </a:lnSpc>
        <a:spcBef>
          <a:spcPts val="600"/>
        </a:spcBef>
        <a:spcAft>
          <a:spcPts val="0"/>
        </a:spcAft>
        <a:buFont typeface="Wingdings" panose="05000000000000000000" pitchFamily="2" charset="2"/>
        <a:buChar char="Ø"/>
        <a:defRPr sz="1400" kern="1200">
          <a:solidFill>
            <a:schemeClr val="tx1"/>
          </a:solidFill>
          <a:latin typeface="Imago"/>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5" pos="207">
          <p15:clr>
            <a:srgbClr val="F26B43"/>
          </p15:clr>
        </p15:guide>
        <p15:guide id="6" orient="horz" pos="663">
          <p15:clr>
            <a:srgbClr val="F26B43"/>
          </p15:clr>
        </p15:guide>
        <p15:guide id="7" orient="horz" pos="3906">
          <p15:clr>
            <a:srgbClr val="F26B43"/>
          </p15:clr>
        </p15:guide>
        <p15:guide id="8" orient="horz" pos="890">
          <p15:clr>
            <a:srgbClr val="F26B43"/>
          </p15:clr>
        </p15:guide>
        <p15:guide id="11" orient="horz" pos="164">
          <p15:clr>
            <a:srgbClr val="F26B43"/>
          </p15:clr>
        </p15:guide>
        <p15:guide id="12" pos="5486">
          <p15:clr>
            <a:srgbClr val="F26B43"/>
          </p15:clr>
        </p15:guide>
        <p15:guide id="13" pos="272">
          <p15:clr>
            <a:srgbClr val="F26B43"/>
          </p15:clr>
        </p15:guide>
        <p15:guide id="14" orient="horz" pos="417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www.roche.com/investors/updates/inv-update-2016-02-17.htm" TargetMode="External"/><Relationship Id="rId4" Type="http://schemas.openxmlformats.org/officeDocument/2006/relationships/hyperlink" Target="https://www.fda.gov/newsevents/newsroom/pressannouncements/ucm549325.ht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9404" y="1060241"/>
            <a:ext cx="7772400" cy="2547714"/>
          </a:xfrm>
        </p:spPr>
        <p:txBody>
          <a:bodyPr>
            <a:noAutofit/>
          </a:bodyPr>
          <a:lstStyle/>
          <a:p>
            <a:r>
              <a:rPr lang="bs-Latn-BA" sz="3600" dirty="0"/>
              <a:t>Primjena lijeka ocrelizumab u tretmanu RMS i PPMS</a:t>
            </a:r>
            <a:r>
              <a:rPr lang="en-US" sz="3600" dirty="0"/>
              <a:t/>
            </a:r>
            <a:br>
              <a:rPr lang="en-US" sz="3600" dirty="0"/>
            </a:br>
            <a:endParaRPr lang="en-US" sz="3600" dirty="0"/>
          </a:p>
        </p:txBody>
      </p:sp>
      <p:sp>
        <p:nvSpPr>
          <p:cNvPr id="3" name="Subtitle 2"/>
          <p:cNvSpPr>
            <a:spLocks noGrp="1"/>
          </p:cNvSpPr>
          <p:nvPr>
            <p:ph type="subTitle" idx="1"/>
          </p:nvPr>
        </p:nvSpPr>
        <p:spPr>
          <a:xfrm>
            <a:off x="1775520" y="4869160"/>
            <a:ext cx="6400800" cy="1512168"/>
          </a:xfrm>
        </p:spPr>
        <p:txBody>
          <a:bodyPr>
            <a:normAutofit/>
          </a:bodyPr>
          <a:lstStyle/>
          <a:p>
            <a:pPr algn="l"/>
            <a:endParaRPr lang="hr-HR" b="1" dirty="0">
              <a:solidFill>
                <a:schemeClr val="tx1"/>
              </a:solidFill>
            </a:endParaRPr>
          </a:p>
          <a:p>
            <a:r>
              <a:rPr lang="bs-Latn-BA" b="1" dirty="0" smtClean="0">
                <a:solidFill>
                  <a:schemeClr val="tx1"/>
                </a:solidFill>
              </a:rPr>
              <a:t>Doc.dr </a:t>
            </a:r>
            <a:r>
              <a:rPr lang="bs-Latn-BA" b="1" dirty="0">
                <a:solidFill>
                  <a:schemeClr val="tx1"/>
                </a:solidFill>
              </a:rPr>
              <a:t>Sanja </a:t>
            </a:r>
            <a:r>
              <a:rPr lang="bs-Latn-BA" b="1" dirty="0" smtClean="0">
                <a:solidFill>
                  <a:schemeClr val="tx1"/>
                </a:solidFill>
              </a:rPr>
              <a:t>Grgić</a:t>
            </a:r>
            <a:endParaRPr lang="en-US" b="1" dirty="0">
              <a:solidFill>
                <a:schemeClr val="tx1"/>
              </a:solidFill>
            </a:endParaRPr>
          </a:p>
          <a:p>
            <a:r>
              <a:rPr lang="hr-HR" b="1" dirty="0" smtClean="0">
                <a:solidFill>
                  <a:schemeClr val="tx1"/>
                </a:solidFill>
              </a:rPr>
              <a:t>Trebinje, </a:t>
            </a:r>
            <a:r>
              <a:rPr lang="hr-HR" b="1" dirty="0">
                <a:solidFill>
                  <a:schemeClr val="tx1"/>
                </a:solidFill>
              </a:rPr>
              <a:t>2019.</a:t>
            </a:r>
          </a:p>
        </p:txBody>
      </p:sp>
      <p:pic>
        <p:nvPicPr>
          <p:cNvPr id="4" name="Picture 3"/>
          <p:cNvPicPr>
            <a:picLocks noChangeAspect="1"/>
          </p:cNvPicPr>
          <p:nvPr/>
        </p:nvPicPr>
        <p:blipFill>
          <a:blip r:embed="rId2" cstate="print"/>
          <a:stretch>
            <a:fillRect/>
          </a:stretch>
        </p:blipFill>
        <p:spPr>
          <a:xfrm>
            <a:off x="9843101" y="43285"/>
            <a:ext cx="2348899" cy="1634017"/>
          </a:xfrm>
          <a:prstGeom prst="rect">
            <a:avLst/>
          </a:prstGeom>
        </p:spPr>
      </p:pic>
    </p:spTree>
    <p:extLst>
      <p:ext uri="{BB962C8B-B14F-4D97-AF65-F5344CB8AC3E}">
        <p14:creationId xmlns="" xmlns:p14="http://schemas.microsoft.com/office/powerpoint/2010/main" val="18200035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p:cNvPicPr>
            <a:picLocks noChangeAspect="1"/>
          </p:cNvPicPr>
          <p:nvPr/>
        </p:nvPicPr>
        <p:blipFill>
          <a:blip r:embed="rId3" cstate="print"/>
          <a:stretch>
            <a:fillRect/>
          </a:stretch>
        </p:blipFill>
        <p:spPr>
          <a:xfrm>
            <a:off x="9843101" y="23620"/>
            <a:ext cx="2348899" cy="1634017"/>
          </a:xfrm>
          <a:prstGeom prst="rect">
            <a:avLst/>
          </a:prstGeom>
        </p:spPr>
      </p:pic>
      <p:sp>
        <p:nvSpPr>
          <p:cNvPr id="1421" name="Title 1"/>
          <p:cNvSpPr txBox="1">
            <a:spLocks noGrp="1"/>
          </p:cNvSpPr>
          <p:nvPr>
            <p:ph type="title"/>
          </p:nvPr>
        </p:nvSpPr>
        <p:spPr>
          <a:xfrm>
            <a:off x="530760" y="209548"/>
            <a:ext cx="10776475" cy="792167"/>
          </a:xfrm>
          <a:prstGeom prst="rect">
            <a:avLst/>
          </a:prstGeom>
        </p:spPr>
        <p:txBody>
          <a:bodyPr/>
          <a:lstStyle/>
          <a:p>
            <a:pPr defTabSz="478344">
              <a:defRPr sz="2300" b="0"/>
            </a:pPr>
            <a:r>
              <a:t/>
            </a:r>
            <a:br/>
            <a:r>
              <a:rPr b="1"/>
              <a:t>Time to onset of CDP for at least 48 weeks during the DBP and OLE periods</a:t>
            </a:r>
          </a:p>
        </p:txBody>
      </p:sp>
      <p:sp>
        <p:nvSpPr>
          <p:cNvPr id="1422" name="Text Placeholder 4"/>
          <p:cNvSpPr txBox="1">
            <a:spLocks noGrp="1"/>
          </p:cNvSpPr>
          <p:nvPr>
            <p:ph type="body" sz="quarter" idx="1"/>
          </p:nvPr>
        </p:nvSpPr>
        <p:spPr>
          <a:xfrm>
            <a:off x="1863726" y="5796541"/>
            <a:ext cx="4848443" cy="872550"/>
          </a:xfrm>
          <a:prstGeom prst="rect">
            <a:avLst/>
          </a:prstGeom>
        </p:spPr>
        <p:txBody>
          <a:bodyPr lIns="0" tIns="0" rIns="0" bIns="0" anchor="b"/>
          <a:lstStyle/>
          <a:p>
            <a:pPr marL="0" indent="0" defTabSz="493773">
              <a:lnSpc>
                <a:spcPct val="90000"/>
              </a:lnSpc>
              <a:spcBef>
                <a:spcPts val="0"/>
              </a:spcBef>
              <a:buSzTx/>
              <a:buNone/>
              <a:defRPr sz="800"/>
            </a:pPr>
            <a:r>
              <a:t>Without imputation. ITT population. Pooled OPERA I and OPERA II population; </a:t>
            </a:r>
            <a:br/>
            <a:r>
              <a:t>DBP clinical cut-off dates: April 2, 2015 and May 2, 2015, respectively; </a:t>
            </a:r>
            <a:br/>
            <a:r>
              <a:t>OLE clinical cut-off date: February 5, 2018. Data shown up to Week 240, </a:t>
            </a:r>
            <a:br/>
            <a:r>
              <a:t>the last visit all ongoing patients completed. CDP, confirmed disability progression; </a:t>
            </a:r>
            <a:br/>
            <a:r>
              <a:t>BL, baseline; DBP, double-blind periods; EDSS, Expanded Disability Status Scale; HR, hazard ratio; </a:t>
            </a:r>
            <a:br/>
            <a:r>
              <a:t>IFN, interferon; ITT, intention-to-treat; OCR, ocrelizumab; OLE, open-label extension. 	</a:t>
            </a:r>
          </a:p>
        </p:txBody>
      </p:sp>
      <p:sp>
        <p:nvSpPr>
          <p:cNvPr id="1423" name="Text Placeholder 5"/>
          <p:cNvSpPr>
            <a:spLocks noGrp="1"/>
          </p:cNvSpPr>
          <p:nvPr>
            <p:ph type="body" idx="14"/>
          </p:nvPr>
        </p:nvSpPr>
        <p:spPr>
          <a:xfrm>
            <a:off x="8242382" y="6544436"/>
            <a:ext cx="3340018" cy="12465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lgn="r" defTabSz="478344">
              <a:lnSpc>
                <a:spcPct val="90000"/>
              </a:lnSpc>
              <a:spcBef>
                <a:spcPts val="0"/>
              </a:spcBef>
              <a:buSzTx/>
              <a:buNone/>
              <a:defRPr sz="800"/>
            </a:pPr>
            <a:r>
              <a:t>Hauser SL, e</a:t>
            </a:r>
            <a:r>
              <a:rPr i="1"/>
              <a:t>t al.</a:t>
            </a:r>
            <a:r>
              <a:t> Presented at AAN 2019 (Poster number P3.2-054).</a:t>
            </a:r>
          </a:p>
        </p:txBody>
      </p:sp>
      <p:grpSp>
        <p:nvGrpSpPr>
          <p:cNvPr id="1473" name="Group 128"/>
          <p:cNvGrpSpPr/>
          <p:nvPr/>
        </p:nvGrpSpPr>
        <p:grpSpPr>
          <a:xfrm>
            <a:off x="1669877" y="5429425"/>
            <a:ext cx="8498242" cy="495499"/>
            <a:chOff x="-1" y="0"/>
            <a:chExt cx="8498240" cy="495498"/>
          </a:xfrm>
        </p:grpSpPr>
        <p:sp>
          <p:nvSpPr>
            <p:cNvPr id="1424" name="Rectangle 25"/>
            <p:cNvSpPr txBox="1"/>
            <p:nvPr/>
          </p:nvSpPr>
          <p:spPr>
            <a:xfrm>
              <a:off x="1270508" y="128907"/>
              <a:ext cx="274321"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829</a:t>
              </a:r>
            </a:p>
          </p:txBody>
        </p:sp>
        <p:sp>
          <p:nvSpPr>
            <p:cNvPr id="1425" name="Rectangle 25"/>
            <p:cNvSpPr txBox="1"/>
            <p:nvPr/>
          </p:nvSpPr>
          <p:spPr>
            <a:xfrm>
              <a:off x="1270508" y="271093"/>
              <a:ext cx="274321"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827</a:t>
              </a:r>
            </a:p>
          </p:txBody>
        </p:sp>
        <p:sp>
          <p:nvSpPr>
            <p:cNvPr id="1426" name="Rectangle 25"/>
            <p:cNvSpPr txBox="1"/>
            <p:nvPr/>
          </p:nvSpPr>
          <p:spPr>
            <a:xfrm>
              <a:off x="1902636"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753</a:t>
              </a:r>
            </a:p>
          </p:txBody>
        </p:sp>
        <p:sp>
          <p:nvSpPr>
            <p:cNvPr id="1427" name="Rectangle 25"/>
            <p:cNvSpPr txBox="1"/>
            <p:nvPr/>
          </p:nvSpPr>
          <p:spPr>
            <a:xfrm>
              <a:off x="1902636"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778</a:t>
              </a:r>
            </a:p>
          </p:txBody>
        </p:sp>
        <p:sp>
          <p:nvSpPr>
            <p:cNvPr id="1428" name="Rectangle 25"/>
            <p:cNvSpPr txBox="1"/>
            <p:nvPr/>
          </p:nvSpPr>
          <p:spPr>
            <a:xfrm>
              <a:off x="1586572"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789</a:t>
              </a:r>
            </a:p>
          </p:txBody>
        </p:sp>
        <p:sp>
          <p:nvSpPr>
            <p:cNvPr id="1429" name="Rectangle 25"/>
            <p:cNvSpPr txBox="1"/>
            <p:nvPr/>
          </p:nvSpPr>
          <p:spPr>
            <a:xfrm>
              <a:off x="1586572"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795</a:t>
              </a:r>
            </a:p>
          </p:txBody>
        </p:sp>
        <p:sp>
          <p:nvSpPr>
            <p:cNvPr id="1430" name="Rectangle 25"/>
            <p:cNvSpPr txBox="1"/>
            <p:nvPr/>
          </p:nvSpPr>
          <p:spPr>
            <a:xfrm>
              <a:off x="2218700"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715</a:t>
              </a:r>
            </a:p>
          </p:txBody>
        </p:sp>
        <p:sp>
          <p:nvSpPr>
            <p:cNvPr id="1431" name="Rectangle 25"/>
            <p:cNvSpPr txBox="1"/>
            <p:nvPr/>
          </p:nvSpPr>
          <p:spPr>
            <a:xfrm>
              <a:off x="2218700"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762</a:t>
              </a:r>
            </a:p>
          </p:txBody>
        </p:sp>
        <p:sp>
          <p:nvSpPr>
            <p:cNvPr id="1432" name="Rectangle 25"/>
            <p:cNvSpPr txBox="1"/>
            <p:nvPr/>
          </p:nvSpPr>
          <p:spPr>
            <a:xfrm>
              <a:off x="2850828"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657</a:t>
              </a:r>
            </a:p>
          </p:txBody>
        </p:sp>
        <p:sp>
          <p:nvSpPr>
            <p:cNvPr id="1433" name="Rectangle 25"/>
            <p:cNvSpPr txBox="1"/>
            <p:nvPr/>
          </p:nvSpPr>
          <p:spPr>
            <a:xfrm>
              <a:off x="2850828"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735</a:t>
              </a:r>
            </a:p>
          </p:txBody>
        </p:sp>
        <p:sp>
          <p:nvSpPr>
            <p:cNvPr id="1434" name="Rectangle 25"/>
            <p:cNvSpPr txBox="1"/>
            <p:nvPr/>
          </p:nvSpPr>
          <p:spPr>
            <a:xfrm>
              <a:off x="2534764"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690</a:t>
              </a:r>
            </a:p>
          </p:txBody>
        </p:sp>
        <p:sp>
          <p:nvSpPr>
            <p:cNvPr id="1435" name="Rectangle 25"/>
            <p:cNvSpPr txBox="1"/>
            <p:nvPr/>
          </p:nvSpPr>
          <p:spPr>
            <a:xfrm>
              <a:off x="2534764"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751</a:t>
              </a:r>
            </a:p>
          </p:txBody>
        </p:sp>
        <p:sp>
          <p:nvSpPr>
            <p:cNvPr id="1436" name="Rectangle 25"/>
            <p:cNvSpPr txBox="1"/>
            <p:nvPr/>
          </p:nvSpPr>
          <p:spPr>
            <a:xfrm>
              <a:off x="3482956"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618</a:t>
              </a:r>
            </a:p>
          </p:txBody>
        </p:sp>
        <p:sp>
          <p:nvSpPr>
            <p:cNvPr id="1437" name="Rectangle 25"/>
            <p:cNvSpPr txBox="1"/>
            <p:nvPr/>
          </p:nvSpPr>
          <p:spPr>
            <a:xfrm>
              <a:off x="3482956"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712</a:t>
              </a:r>
            </a:p>
          </p:txBody>
        </p:sp>
        <p:sp>
          <p:nvSpPr>
            <p:cNvPr id="1438" name="Rectangle 25"/>
            <p:cNvSpPr txBox="1"/>
            <p:nvPr/>
          </p:nvSpPr>
          <p:spPr>
            <a:xfrm>
              <a:off x="3166892"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639</a:t>
              </a:r>
            </a:p>
          </p:txBody>
        </p:sp>
        <p:sp>
          <p:nvSpPr>
            <p:cNvPr id="1439" name="Rectangle 25"/>
            <p:cNvSpPr txBox="1"/>
            <p:nvPr/>
          </p:nvSpPr>
          <p:spPr>
            <a:xfrm>
              <a:off x="3166892"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724</a:t>
              </a:r>
            </a:p>
          </p:txBody>
        </p:sp>
        <p:sp>
          <p:nvSpPr>
            <p:cNvPr id="1440" name="Rectangle 25"/>
            <p:cNvSpPr txBox="1"/>
            <p:nvPr/>
          </p:nvSpPr>
          <p:spPr>
            <a:xfrm>
              <a:off x="4115084"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552</a:t>
              </a:r>
            </a:p>
          </p:txBody>
        </p:sp>
        <p:sp>
          <p:nvSpPr>
            <p:cNvPr id="1441" name="Rectangle 25"/>
            <p:cNvSpPr txBox="1"/>
            <p:nvPr/>
          </p:nvSpPr>
          <p:spPr>
            <a:xfrm>
              <a:off x="4115084"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665</a:t>
              </a:r>
            </a:p>
          </p:txBody>
        </p:sp>
        <p:sp>
          <p:nvSpPr>
            <p:cNvPr id="1442" name="Rectangle 25"/>
            <p:cNvSpPr txBox="1"/>
            <p:nvPr/>
          </p:nvSpPr>
          <p:spPr>
            <a:xfrm>
              <a:off x="3799020"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606</a:t>
              </a:r>
            </a:p>
          </p:txBody>
        </p:sp>
        <p:sp>
          <p:nvSpPr>
            <p:cNvPr id="1443" name="Rectangle 25"/>
            <p:cNvSpPr txBox="1"/>
            <p:nvPr/>
          </p:nvSpPr>
          <p:spPr>
            <a:xfrm>
              <a:off x="3799020"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699</a:t>
              </a:r>
            </a:p>
          </p:txBody>
        </p:sp>
        <p:sp>
          <p:nvSpPr>
            <p:cNvPr id="1444" name="Rectangle 25"/>
            <p:cNvSpPr txBox="1"/>
            <p:nvPr/>
          </p:nvSpPr>
          <p:spPr>
            <a:xfrm>
              <a:off x="4747212"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527</a:t>
              </a:r>
            </a:p>
          </p:txBody>
        </p:sp>
        <p:sp>
          <p:nvSpPr>
            <p:cNvPr id="1445" name="Rectangle 25"/>
            <p:cNvSpPr txBox="1"/>
            <p:nvPr/>
          </p:nvSpPr>
          <p:spPr>
            <a:xfrm>
              <a:off x="4747212"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633</a:t>
              </a:r>
            </a:p>
          </p:txBody>
        </p:sp>
        <p:sp>
          <p:nvSpPr>
            <p:cNvPr id="1446" name="Rectangle 25"/>
            <p:cNvSpPr txBox="1"/>
            <p:nvPr/>
          </p:nvSpPr>
          <p:spPr>
            <a:xfrm>
              <a:off x="4431148"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540</a:t>
              </a:r>
            </a:p>
          </p:txBody>
        </p:sp>
        <p:sp>
          <p:nvSpPr>
            <p:cNvPr id="1447" name="Rectangle 25"/>
            <p:cNvSpPr txBox="1"/>
            <p:nvPr/>
          </p:nvSpPr>
          <p:spPr>
            <a:xfrm>
              <a:off x="4431148"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650</a:t>
              </a:r>
            </a:p>
          </p:txBody>
        </p:sp>
        <p:sp>
          <p:nvSpPr>
            <p:cNvPr id="1448" name="Rectangle 25"/>
            <p:cNvSpPr txBox="1"/>
            <p:nvPr/>
          </p:nvSpPr>
          <p:spPr>
            <a:xfrm>
              <a:off x="5379340"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512</a:t>
              </a:r>
            </a:p>
          </p:txBody>
        </p:sp>
        <p:sp>
          <p:nvSpPr>
            <p:cNvPr id="1449" name="Rectangle 25"/>
            <p:cNvSpPr txBox="1"/>
            <p:nvPr/>
          </p:nvSpPr>
          <p:spPr>
            <a:xfrm>
              <a:off x="5695404"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599</a:t>
              </a:r>
            </a:p>
          </p:txBody>
        </p:sp>
        <p:sp>
          <p:nvSpPr>
            <p:cNvPr id="1450" name="Rectangle 25"/>
            <p:cNvSpPr txBox="1"/>
            <p:nvPr/>
          </p:nvSpPr>
          <p:spPr>
            <a:xfrm>
              <a:off x="5063276"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525</a:t>
              </a:r>
            </a:p>
          </p:txBody>
        </p:sp>
        <p:sp>
          <p:nvSpPr>
            <p:cNvPr id="1451" name="Rectangle 25"/>
            <p:cNvSpPr txBox="1"/>
            <p:nvPr/>
          </p:nvSpPr>
          <p:spPr>
            <a:xfrm>
              <a:off x="5063276"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629</a:t>
              </a:r>
            </a:p>
          </p:txBody>
        </p:sp>
        <p:sp>
          <p:nvSpPr>
            <p:cNvPr id="1452" name="Rectangle 25"/>
            <p:cNvSpPr txBox="1"/>
            <p:nvPr/>
          </p:nvSpPr>
          <p:spPr>
            <a:xfrm>
              <a:off x="6011468"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491</a:t>
              </a:r>
            </a:p>
          </p:txBody>
        </p:sp>
        <p:sp>
          <p:nvSpPr>
            <p:cNvPr id="1453" name="Rectangle 25"/>
            <p:cNvSpPr txBox="1"/>
            <p:nvPr/>
          </p:nvSpPr>
          <p:spPr>
            <a:xfrm>
              <a:off x="6327532"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585</a:t>
              </a:r>
            </a:p>
          </p:txBody>
        </p:sp>
        <p:sp>
          <p:nvSpPr>
            <p:cNvPr id="1454" name="Rectangle 25"/>
            <p:cNvSpPr txBox="1"/>
            <p:nvPr/>
          </p:nvSpPr>
          <p:spPr>
            <a:xfrm>
              <a:off x="5695404"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507</a:t>
              </a:r>
            </a:p>
          </p:txBody>
        </p:sp>
        <p:sp>
          <p:nvSpPr>
            <p:cNvPr id="1455" name="Rectangle 25"/>
            <p:cNvSpPr txBox="1"/>
            <p:nvPr/>
          </p:nvSpPr>
          <p:spPr>
            <a:xfrm>
              <a:off x="6011468"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586</a:t>
              </a:r>
            </a:p>
          </p:txBody>
        </p:sp>
        <p:sp>
          <p:nvSpPr>
            <p:cNvPr id="1456" name="Rectangle 25"/>
            <p:cNvSpPr txBox="1"/>
            <p:nvPr/>
          </p:nvSpPr>
          <p:spPr>
            <a:xfrm>
              <a:off x="6643596"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474</a:t>
              </a:r>
            </a:p>
          </p:txBody>
        </p:sp>
        <p:sp>
          <p:nvSpPr>
            <p:cNvPr id="1457" name="Rectangle 25"/>
            <p:cNvSpPr txBox="1"/>
            <p:nvPr/>
          </p:nvSpPr>
          <p:spPr>
            <a:xfrm>
              <a:off x="6959660"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573</a:t>
              </a:r>
            </a:p>
          </p:txBody>
        </p:sp>
        <p:sp>
          <p:nvSpPr>
            <p:cNvPr id="1458" name="Rectangle 25"/>
            <p:cNvSpPr txBox="1"/>
            <p:nvPr/>
          </p:nvSpPr>
          <p:spPr>
            <a:xfrm>
              <a:off x="6327532"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490</a:t>
              </a:r>
            </a:p>
          </p:txBody>
        </p:sp>
        <p:sp>
          <p:nvSpPr>
            <p:cNvPr id="1459" name="Rectangle 25"/>
            <p:cNvSpPr txBox="1"/>
            <p:nvPr/>
          </p:nvSpPr>
          <p:spPr>
            <a:xfrm>
              <a:off x="6643596"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575</a:t>
              </a:r>
            </a:p>
          </p:txBody>
        </p:sp>
        <p:sp>
          <p:nvSpPr>
            <p:cNvPr id="1460" name="Rectangle 25"/>
            <p:cNvSpPr txBox="1"/>
            <p:nvPr/>
          </p:nvSpPr>
          <p:spPr>
            <a:xfrm>
              <a:off x="6959660"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471</a:t>
              </a:r>
            </a:p>
          </p:txBody>
        </p:sp>
        <p:sp>
          <p:nvSpPr>
            <p:cNvPr id="1461" name="Rectangle 25"/>
            <p:cNvSpPr txBox="1"/>
            <p:nvPr/>
          </p:nvSpPr>
          <p:spPr>
            <a:xfrm>
              <a:off x="7275724"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560</a:t>
              </a:r>
            </a:p>
          </p:txBody>
        </p:sp>
        <p:sp>
          <p:nvSpPr>
            <p:cNvPr id="1462" name="Rectangle 25"/>
            <p:cNvSpPr txBox="1"/>
            <p:nvPr/>
          </p:nvSpPr>
          <p:spPr>
            <a:xfrm>
              <a:off x="7591788"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457</a:t>
              </a:r>
            </a:p>
          </p:txBody>
        </p:sp>
        <p:sp>
          <p:nvSpPr>
            <p:cNvPr id="1463" name="Rectangle 25"/>
            <p:cNvSpPr txBox="1"/>
            <p:nvPr/>
          </p:nvSpPr>
          <p:spPr>
            <a:xfrm>
              <a:off x="7907852"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397</a:t>
              </a:r>
            </a:p>
          </p:txBody>
        </p:sp>
        <p:sp>
          <p:nvSpPr>
            <p:cNvPr id="1464" name="Rectangle 25"/>
            <p:cNvSpPr txBox="1"/>
            <p:nvPr/>
          </p:nvSpPr>
          <p:spPr>
            <a:xfrm>
              <a:off x="7275724"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459</a:t>
              </a:r>
            </a:p>
          </p:txBody>
        </p:sp>
        <p:sp>
          <p:nvSpPr>
            <p:cNvPr id="1465" name="Rectangle 25"/>
            <p:cNvSpPr txBox="1"/>
            <p:nvPr/>
          </p:nvSpPr>
          <p:spPr>
            <a:xfrm>
              <a:off x="7591788"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559</a:t>
              </a:r>
            </a:p>
          </p:txBody>
        </p:sp>
        <p:sp>
          <p:nvSpPr>
            <p:cNvPr id="1466" name="Rectangle 25"/>
            <p:cNvSpPr txBox="1"/>
            <p:nvPr/>
          </p:nvSpPr>
          <p:spPr>
            <a:xfrm>
              <a:off x="-2" y="130356"/>
              <a:ext cx="1162343"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defRPr sz="900">
                  <a:solidFill>
                    <a:srgbClr val="660033"/>
                  </a:solidFill>
                  <a:latin typeface="Imago"/>
                  <a:ea typeface="Imago"/>
                  <a:cs typeface="Imago"/>
                  <a:sym typeface="Imago"/>
                </a:defRPr>
              </a:lvl1pPr>
            </a:lstStyle>
            <a:p>
              <a:r>
                <a:t>IFN β-1a/OCR 600 mg</a:t>
              </a:r>
            </a:p>
          </p:txBody>
        </p:sp>
        <p:sp>
          <p:nvSpPr>
            <p:cNvPr id="1467" name="Rectangle 25"/>
            <p:cNvSpPr txBox="1"/>
            <p:nvPr/>
          </p:nvSpPr>
          <p:spPr>
            <a:xfrm>
              <a:off x="-2" y="216098"/>
              <a:ext cx="1348077"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defRPr sz="900">
                  <a:solidFill>
                    <a:srgbClr val="0066CC"/>
                  </a:solidFill>
                  <a:latin typeface="Imago"/>
                  <a:ea typeface="Imago"/>
                  <a:cs typeface="Imago"/>
                  <a:sym typeface="Imago"/>
                </a:defRPr>
              </a:lvl1pPr>
            </a:lstStyle>
            <a:p>
              <a:r>
                <a:t>OCR 600 mg/OCR 600 mg </a:t>
              </a:r>
            </a:p>
          </p:txBody>
        </p:sp>
        <p:sp>
          <p:nvSpPr>
            <p:cNvPr id="1468" name="Rectangle 25"/>
            <p:cNvSpPr txBox="1"/>
            <p:nvPr/>
          </p:nvSpPr>
          <p:spPr>
            <a:xfrm>
              <a:off x="-2" y="0"/>
              <a:ext cx="1228251"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defRPr sz="900" b="1">
                  <a:solidFill>
                    <a:srgbClr val="000000"/>
                  </a:solidFill>
                  <a:latin typeface="Imago"/>
                  <a:ea typeface="Imago"/>
                  <a:cs typeface="Imago"/>
                  <a:sym typeface="Imago"/>
                </a:defRPr>
              </a:lvl1pPr>
            </a:lstStyle>
            <a:p>
              <a:r>
                <a:t>No. of patients at risk</a:t>
              </a:r>
            </a:p>
          </p:txBody>
        </p:sp>
        <p:sp>
          <p:nvSpPr>
            <p:cNvPr id="1469" name="Rectangle 25"/>
            <p:cNvSpPr txBox="1"/>
            <p:nvPr/>
          </p:nvSpPr>
          <p:spPr>
            <a:xfrm>
              <a:off x="7907852"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319</a:t>
              </a:r>
            </a:p>
          </p:txBody>
        </p:sp>
        <p:sp>
          <p:nvSpPr>
            <p:cNvPr id="1470" name="Rectangle 25"/>
            <p:cNvSpPr txBox="1"/>
            <p:nvPr/>
          </p:nvSpPr>
          <p:spPr>
            <a:xfrm>
              <a:off x="8223918"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380</a:t>
              </a:r>
            </a:p>
          </p:txBody>
        </p:sp>
        <p:sp>
          <p:nvSpPr>
            <p:cNvPr id="1471" name="Rectangle 25"/>
            <p:cNvSpPr txBox="1"/>
            <p:nvPr/>
          </p:nvSpPr>
          <p:spPr>
            <a:xfrm>
              <a:off x="8223918" y="128907"/>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660033"/>
                  </a:solidFill>
                  <a:latin typeface="Imago"/>
                  <a:ea typeface="Imago"/>
                  <a:cs typeface="Imago"/>
                  <a:sym typeface="Imago"/>
                </a:defRPr>
              </a:lvl1pPr>
            </a:lstStyle>
            <a:p>
              <a:r>
                <a:t>297</a:t>
              </a:r>
            </a:p>
          </p:txBody>
        </p:sp>
        <p:sp>
          <p:nvSpPr>
            <p:cNvPr id="1472" name="Rectangle 25"/>
            <p:cNvSpPr txBox="1"/>
            <p:nvPr/>
          </p:nvSpPr>
          <p:spPr>
            <a:xfrm>
              <a:off x="5379340" y="271093"/>
              <a:ext cx="27432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0066CC"/>
                  </a:solidFill>
                  <a:latin typeface="Imago"/>
                  <a:ea typeface="Imago"/>
                  <a:cs typeface="Imago"/>
                  <a:sym typeface="Imago"/>
                </a:defRPr>
              </a:lvl1pPr>
            </a:lstStyle>
            <a:p>
              <a:r>
                <a:t>600</a:t>
              </a:r>
            </a:p>
          </p:txBody>
        </p:sp>
      </p:grpSp>
      <p:grpSp>
        <p:nvGrpSpPr>
          <p:cNvPr id="1534" name="Group 131"/>
          <p:cNvGrpSpPr/>
          <p:nvPr/>
        </p:nvGrpSpPr>
        <p:grpSpPr>
          <a:xfrm>
            <a:off x="2240970" y="1819388"/>
            <a:ext cx="8284761" cy="3632806"/>
            <a:chOff x="-2" y="-1"/>
            <a:chExt cx="8284760" cy="3632804"/>
          </a:xfrm>
        </p:grpSpPr>
        <p:grpSp>
          <p:nvGrpSpPr>
            <p:cNvPr id="1532" name="Group 129"/>
            <p:cNvGrpSpPr/>
            <p:nvPr/>
          </p:nvGrpSpPr>
          <p:grpSpPr>
            <a:xfrm>
              <a:off x="-3" y="-1"/>
              <a:ext cx="8284761" cy="3368567"/>
              <a:chOff x="-1" y="0"/>
              <a:chExt cx="8284759" cy="3368566"/>
            </a:xfrm>
          </p:grpSpPr>
          <p:sp>
            <p:nvSpPr>
              <p:cNvPr id="1474" name="Straight Connector 12"/>
              <p:cNvSpPr/>
              <p:nvPr/>
            </p:nvSpPr>
            <p:spPr>
              <a:xfrm>
                <a:off x="751905" y="214012"/>
                <a:ext cx="82326" cy="3"/>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75" name="Straight Connector 13"/>
              <p:cNvSpPr/>
              <p:nvPr/>
            </p:nvSpPr>
            <p:spPr>
              <a:xfrm>
                <a:off x="751905" y="649032"/>
                <a:ext cx="82326" cy="3"/>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76" name="Straight Connector 14"/>
              <p:cNvSpPr/>
              <p:nvPr/>
            </p:nvSpPr>
            <p:spPr>
              <a:xfrm>
                <a:off x="751905" y="1084053"/>
                <a:ext cx="82326" cy="3"/>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77" name="Straight Connector 15"/>
              <p:cNvSpPr/>
              <p:nvPr/>
            </p:nvSpPr>
            <p:spPr>
              <a:xfrm>
                <a:off x="751905" y="1519074"/>
                <a:ext cx="82326" cy="3"/>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78" name="Straight Connector 16"/>
              <p:cNvSpPr/>
              <p:nvPr/>
            </p:nvSpPr>
            <p:spPr>
              <a:xfrm>
                <a:off x="751905" y="1954095"/>
                <a:ext cx="82326" cy="3"/>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79" name="Straight Connector 17"/>
              <p:cNvSpPr/>
              <p:nvPr/>
            </p:nvSpPr>
            <p:spPr>
              <a:xfrm>
                <a:off x="751905" y="2824135"/>
                <a:ext cx="82326" cy="3"/>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80" name="Rectangle 25"/>
              <p:cNvSpPr txBox="1"/>
              <p:nvPr/>
            </p:nvSpPr>
            <p:spPr>
              <a:xfrm>
                <a:off x="373768" y="125204"/>
                <a:ext cx="315525"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r">
                  <a:defRPr sz="1200">
                    <a:solidFill>
                      <a:srgbClr val="000000"/>
                    </a:solidFill>
                    <a:latin typeface="Imago"/>
                    <a:ea typeface="Imago"/>
                    <a:cs typeface="Imago"/>
                    <a:sym typeface="Imago"/>
                  </a:defRPr>
                </a:lvl1pPr>
              </a:lstStyle>
              <a:p>
                <a:r>
                  <a:t>30</a:t>
                </a:r>
              </a:p>
            </p:txBody>
          </p:sp>
          <p:sp>
            <p:nvSpPr>
              <p:cNvPr id="1481" name="Rectangle 25"/>
              <p:cNvSpPr txBox="1"/>
              <p:nvPr/>
            </p:nvSpPr>
            <p:spPr>
              <a:xfrm>
                <a:off x="373768" y="560649"/>
                <a:ext cx="315525"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r">
                  <a:defRPr sz="1200">
                    <a:solidFill>
                      <a:srgbClr val="000000"/>
                    </a:solidFill>
                    <a:latin typeface="Imago"/>
                    <a:ea typeface="Imago"/>
                    <a:cs typeface="Imago"/>
                    <a:sym typeface="Imago"/>
                  </a:defRPr>
                </a:lvl1pPr>
              </a:lstStyle>
              <a:p>
                <a:r>
                  <a:t>25</a:t>
                </a:r>
              </a:p>
            </p:txBody>
          </p:sp>
          <p:sp>
            <p:nvSpPr>
              <p:cNvPr id="1482" name="Rectangle 25"/>
              <p:cNvSpPr txBox="1"/>
              <p:nvPr/>
            </p:nvSpPr>
            <p:spPr>
              <a:xfrm>
                <a:off x="373768" y="996095"/>
                <a:ext cx="315525"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r">
                  <a:defRPr sz="1200">
                    <a:solidFill>
                      <a:srgbClr val="000000"/>
                    </a:solidFill>
                    <a:latin typeface="Imago"/>
                    <a:ea typeface="Imago"/>
                    <a:cs typeface="Imago"/>
                    <a:sym typeface="Imago"/>
                  </a:defRPr>
                </a:lvl1pPr>
              </a:lstStyle>
              <a:p>
                <a:r>
                  <a:t>20</a:t>
                </a:r>
              </a:p>
            </p:txBody>
          </p:sp>
          <p:sp>
            <p:nvSpPr>
              <p:cNvPr id="1483" name="Rectangle 25"/>
              <p:cNvSpPr txBox="1"/>
              <p:nvPr/>
            </p:nvSpPr>
            <p:spPr>
              <a:xfrm>
                <a:off x="373768" y="1431541"/>
                <a:ext cx="315525"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r">
                  <a:defRPr sz="1200">
                    <a:solidFill>
                      <a:srgbClr val="000000"/>
                    </a:solidFill>
                    <a:latin typeface="Imago"/>
                    <a:ea typeface="Imago"/>
                    <a:cs typeface="Imago"/>
                    <a:sym typeface="Imago"/>
                  </a:defRPr>
                </a:lvl1pPr>
              </a:lstStyle>
              <a:p>
                <a:r>
                  <a:t>15</a:t>
                </a:r>
              </a:p>
            </p:txBody>
          </p:sp>
          <p:sp>
            <p:nvSpPr>
              <p:cNvPr id="1484" name="Rectangle 25"/>
              <p:cNvSpPr txBox="1"/>
              <p:nvPr/>
            </p:nvSpPr>
            <p:spPr>
              <a:xfrm>
                <a:off x="373768" y="2302432"/>
                <a:ext cx="315525"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r">
                  <a:defRPr sz="1200">
                    <a:solidFill>
                      <a:srgbClr val="000000"/>
                    </a:solidFill>
                    <a:latin typeface="Imago"/>
                    <a:ea typeface="Imago"/>
                    <a:cs typeface="Imago"/>
                    <a:sym typeface="Imago"/>
                  </a:defRPr>
                </a:lvl1pPr>
              </a:lstStyle>
              <a:p>
                <a:r>
                  <a:t>5</a:t>
                </a:r>
              </a:p>
            </p:txBody>
          </p:sp>
          <p:sp>
            <p:nvSpPr>
              <p:cNvPr id="1485" name="Rectangle 25"/>
              <p:cNvSpPr txBox="1"/>
              <p:nvPr/>
            </p:nvSpPr>
            <p:spPr>
              <a:xfrm>
                <a:off x="373768" y="2737878"/>
                <a:ext cx="315525"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r">
                  <a:defRPr sz="1200">
                    <a:solidFill>
                      <a:srgbClr val="000000"/>
                    </a:solidFill>
                    <a:latin typeface="Imago"/>
                    <a:ea typeface="Imago"/>
                    <a:cs typeface="Imago"/>
                    <a:sym typeface="Imago"/>
                  </a:defRPr>
                </a:lvl1pPr>
              </a:lstStyle>
              <a:p>
                <a:r>
                  <a:t>0</a:t>
                </a:r>
              </a:p>
            </p:txBody>
          </p:sp>
          <p:sp>
            <p:nvSpPr>
              <p:cNvPr id="1486" name="Rectangle 25"/>
              <p:cNvSpPr txBox="1"/>
              <p:nvPr/>
            </p:nvSpPr>
            <p:spPr>
              <a:xfrm rot="16200000">
                <a:off x="-1066164" y="1341274"/>
                <a:ext cx="2487926"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1200">
                    <a:solidFill>
                      <a:srgbClr val="000000"/>
                    </a:solidFill>
                    <a:latin typeface="Imago"/>
                    <a:ea typeface="Imago"/>
                    <a:cs typeface="Imago"/>
                    <a:sym typeface="Imago"/>
                  </a:defRPr>
                </a:pPr>
                <a:r>
                  <a:t>Proportion of patients </a:t>
                </a:r>
                <a:br/>
                <a:r>
                  <a:t>having CDP-EDSS</a:t>
                </a:r>
              </a:p>
            </p:txBody>
          </p:sp>
          <p:sp>
            <p:nvSpPr>
              <p:cNvPr id="1487" name="Rectangle 4"/>
              <p:cNvSpPr/>
              <p:nvPr/>
            </p:nvSpPr>
            <p:spPr>
              <a:xfrm>
                <a:off x="834192" y="214012"/>
                <a:ext cx="6949449" cy="26101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noFill/>
              <a:ln w="28575" cap="sq">
                <a:solidFill>
                  <a:srgbClr val="000000"/>
                </a:solidFill>
                <a:prstDash val="solid"/>
                <a:round/>
              </a:ln>
              <a:effectLst/>
            </p:spPr>
            <p:txBody>
              <a:bodyPr wrap="square" lIns="45718" tIns="45718" rIns="45718" bIns="45718" numCol="1" anchor="t">
                <a:noAutofit/>
              </a:bodyPr>
              <a:lstStyle/>
              <a:p>
                <a:pPr>
                  <a:spcBef>
                    <a:spcPts val="1000"/>
                  </a:spcBef>
                  <a:defRPr sz="1600">
                    <a:solidFill>
                      <a:srgbClr val="000000"/>
                    </a:solidFill>
                    <a:latin typeface="Imago"/>
                    <a:ea typeface="Imago"/>
                    <a:cs typeface="Imago"/>
                    <a:sym typeface="Imago"/>
                  </a:defRPr>
                </a:pPr>
                <a:endParaRPr/>
              </a:p>
            </p:txBody>
          </p:sp>
          <p:sp>
            <p:nvSpPr>
              <p:cNvPr id="1488" name="Straight Connector 27"/>
              <p:cNvSpPr/>
              <p:nvPr/>
            </p:nvSpPr>
            <p:spPr>
              <a:xfrm>
                <a:off x="834862" y="2824770"/>
                <a:ext cx="3" cy="82326"/>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89" name="Straight Connector 28"/>
              <p:cNvSpPr/>
              <p:nvPr/>
            </p:nvSpPr>
            <p:spPr>
              <a:xfrm>
                <a:off x="1466627" y="2824770"/>
                <a:ext cx="3" cy="82326"/>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90" name="Straight Connector 29"/>
              <p:cNvSpPr/>
              <p:nvPr/>
            </p:nvSpPr>
            <p:spPr>
              <a:xfrm>
                <a:off x="2098392" y="2824770"/>
                <a:ext cx="3" cy="82326"/>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91" name="Straight Connector 30"/>
              <p:cNvSpPr/>
              <p:nvPr/>
            </p:nvSpPr>
            <p:spPr>
              <a:xfrm>
                <a:off x="3361921" y="2824770"/>
                <a:ext cx="3" cy="82326"/>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92" name="Straight Connector 31"/>
              <p:cNvSpPr/>
              <p:nvPr/>
            </p:nvSpPr>
            <p:spPr>
              <a:xfrm>
                <a:off x="4625450" y="2824770"/>
                <a:ext cx="3" cy="82326"/>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93" name="Straight Connector 32"/>
              <p:cNvSpPr/>
              <p:nvPr/>
            </p:nvSpPr>
            <p:spPr>
              <a:xfrm>
                <a:off x="5888344" y="2824136"/>
                <a:ext cx="3" cy="82325"/>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94" name="Straight Connector 33"/>
              <p:cNvSpPr/>
              <p:nvPr/>
            </p:nvSpPr>
            <p:spPr>
              <a:xfrm>
                <a:off x="7152508" y="2824770"/>
                <a:ext cx="3" cy="82326"/>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95" name="Straight Connector 34"/>
              <p:cNvSpPr/>
              <p:nvPr/>
            </p:nvSpPr>
            <p:spPr>
              <a:xfrm>
                <a:off x="7784273" y="2824770"/>
                <a:ext cx="3" cy="82326"/>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496" name="Rectangle 25"/>
              <p:cNvSpPr txBox="1"/>
              <p:nvPr/>
            </p:nvSpPr>
            <p:spPr>
              <a:xfrm>
                <a:off x="1874281" y="2885966"/>
                <a:ext cx="447726"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p>
                <a:pPr algn="ctr">
                  <a:defRPr sz="1200">
                    <a:solidFill>
                      <a:srgbClr val="000000"/>
                    </a:solidFill>
                    <a:latin typeface="Imago"/>
                    <a:ea typeface="Imago"/>
                    <a:cs typeface="Imago"/>
                    <a:sym typeface="Imago"/>
                  </a:defRPr>
                </a:pPr>
                <a:r>
                  <a:t>48</a:t>
                </a:r>
                <a:endParaRPr>
                  <a:latin typeface="Arial"/>
                  <a:ea typeface="Arial"/>
                  <a:cs typeface="Arial"/>
                  <a:sym typeface="Arial"/>
                </a:endParaRPr>
              </a:p>
              <a:p>
                <a:pPr algn="ctr">
                  <a:defRPr sz="1200">
                    <a:solidFill>
                      <a:srgbClr val="000000"/>
                    </a:solidFill>
                    <a:latin typeface="Imago"/>
                    <a:ea typeface="Imago"/>
                    <a:cs typeface="Imago"/>
                    <a:sym typeface="Imago"/>
                  </a:defRPr>
                </a:pPr>
                <a:r>
                  <a:t>Year 1</a:t>
                </a:r>
              </a:p>
            </p:txBody>
          </p:sp>
          <p:sp>
            <p:nvSpPr>
              <p:cNvPr id="1497" name="Rectangle 25"/>
              <p:cNvSpPr txBox="1"/>
              <p:nvPr/>
            </p:nvSpPr>
            <p:spPr>
              <a:xfrm>
                <a:off x="2968360" y="2885966"/>
                <a:ext cx="789274" cy="482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p>
                <a:pPr algn="ctr">
                  <a:defRPr sz="1200">
                    <a:solidFill>
                      <a:srgbClr val="000000"/>
                    </a:solidFill>
                    <a:latin typeface="Imago"/>
                    <a:ea typeface="Imago"/>
                    <a:cs typeface="Imago"/>
                    <a:sym typeface="Imago"/>
                  </a:defRPr>
                </a:pPr>
                <a:r>
                  <a:t>96</a:t>
                </a:r>
                <a:br/>
                <a:r>
                  <a:rPr sz="1000"/>
                  <a:t>Year 2</a:t>
                </a:r>
                <a:endParaRPr>
                  <a:latin typeface="Arial"/>
                  <a:ea typeface="Arial"/>
                  <a:cs typeface="Arial"/>
                  <a:sym typeface="Arial"/>
                </a:endParaRPr>
              </a:p>
              <a:p>
                <a:pPr algn="ctr">
                  <a:defRPr sz="1000">
                    <a:solidFill>
                      <a:srgbClr val="000000"/>
                    </a:solidFill>
                    <a:latin typeface="Imago"/>
                    <a:ea typeface="Imago"/>
                    <a:cs typeface="Imago"/>
                    <a:sym typeface="Imago"/>
                  </a:defRPr>
                </a:pPr>
                <a:r>
                  <a:t>OLE Baseline</a:t>
                </a:r>
              </a:p>
            </p:txBody>
          </p:sp>
          <p:sp>
            <p:nvSpPr>
              <p:cNvPr id="1498" name="Rectangle 25"/>
              <p:cNvSpPr txBox="1"/>
              <p:nvPr/>
            </p:nvSpPr>
            <p:spPr>
              <a:xfrm>
                <a:off x="4254360" y="2885966"/>
                <a:ext cx="746982" cy="482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p>
                <a:pPr algn="ctr">
                  <a:defRPr sz="1200">
                    <a:solidFill>
                      <a:srgbClr val="000000"/>
                    </a:solidFill>
                    <a:latin typeface="Imago"/>
                    <a:ea typeface="Imago"/>
                    <a:cs typeface="Imago"/>
                    <a:sym typeface="Imago"/>
                  </a:defRPr>
                </a:pPr>
                <a:r>
                  <a:t>144</a:t>
                </a:r>
                <a:br/>
                <a:r>
                  <a:rPr sz="1000"/>
                  <a:t>Year 3</a:t>
                </a:r>
                <a:endParaRPr>
                  <a:latin typeface="Arial"/>
                  <a:ea typeface="Arial"/>
                  <a:cs typeface="Arial"/>
                  <a:sym typeface="Arial"/>
                </a:endParaRPr>
              </a:p>
              <a:p>
                <a:pPr algn="ctr">
                  <a:defRPr sz="1000">
                    <a:solidFill>
                      <a:srgbClr val="000000"/>
                    </a:solidFill>
                    <a:latin typeface="Imago"/>
                    <a:ea typeface="Imago"/>
                    <a:cs typeface="Imago"/>
                    <a:sym typeface="Imago"/>
                  </a:defRPr>
                </a:pPr>
                <a:r>
                  <a:t>(OLE Year 1)</a:t>
                </a:r>
              </a:p>
            </p:txBody>
          </p:sp>
          <p:sp>
            <p:nvSpPr>
              <p:cNvPr id="1499" name="Rectangle 25"/>
              <p:cNvSpPr txBox="1"/>
              <p:nvPr/>
            </p:nvSpPr>
            <p:spPr>
              <a:xfrm>
                <a:off x="5519213" y="2885966"/>
                <a:ext cx="746981" cy="482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p>
                <a:pPr algn="ctr">
                  <a:defRPr sz="1200">
                    <a:solidFill>
                      <a:srgbClr val="000000"/>
                    </a:solidFill>
                    <a:latin typeface="Imago"/>
                    <a:ea typeface="Imago"/>
                    <a:cs typeface="Imago"/>
                    <a:sym typeface="Imago"/>
                  </a:defRPr>
                </a:pPr>
                <a:r>
                  <a:t>192</a:t>
                </a:r>
                <a:br/>
                <a:r>
                  <a:rPr sz="1000"/>
                  <a:t>Year 4</a:t>
                </a:r>
                <a:endParaRPr>
                  <a:latin typeface="Arial"/>
                  <a:ea typeface="Arial"/>
                  <a:cs typeface="Arial"/>
                  <a:sym typeface="Arial"/>
                </a:endParaRPr>
              </a:p>
              <a:p>
                <a:pPr algn="ctr">
                  <a:defRPr sz="1000">
                    <a:solidFill>
                      <a:srgbClr val="000000"/>
                    </a:solidFill>
                    <a:latin typeface="Imago"/>
                    <a:ea typeface="Imago"/>
                    <a:cs typeface="Imago"/>
                    <a:sym typeface="Imago"/>
                  </a:defRPr>
                </a:pPr>
                <a:r>
                  <a:t>(OLE Year 2)</a:t>
                </a:r>
              </a:p>
            </p:txBody>
          </p:sp>
          <p:sp>
            <p:nvSpPr>
              <p:cNvPr id="1500" name="Rectangle 25"/>
              <p:cNvSpPr txBox="1"/>
              <p:nvPr/>
            </p:nvSpPr>
            <p:spPr>
              <a:xfrm>
                <a:off x="6784066" y="2885966"/>
                <a:ext cx="746982" cy="482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p>
                <a:pPr algn="ctr">
                  <a:defRPr sz="1200">
                    <a:solidFill>
                      <a:srgbClr val="000000"/>
                    </a:solidFill>
                    <a:latin typeface="Imago"/>
                    <a:ea typeface="Imago"/>
                    <a:cs typeface="Imago"/>
                    <a:sym typeface="Imago"/>
                  </a:defRPr>
                </a:pPr>
                <a:r>
                  <a:t>240</a:t>
                </a:r>
                <a:br/>
                <a:r>
                  <a:rPr sz="1000"/>
                  <a:t>Year 5</a:t>
                </a:r>
                <a:endParaRPr>
                  <a:latin typeface="Arial"/>
                  <a:ea typeface="Arial"/>
                  <a:cs typeface="Arial"/>
                  <a:sym typeface="Arial"/>
                </a:endParaRPr>
              </a:p>
              <a:p>
                <a:pPr algn="ctr">
                  <a:defRPr sz="1000">
                    <a:solidFill>
                      <a:srgbClr val="000000"/>
                    </a:solidFill>
                    <a:latin typeface="Imago"/>
                    <a:ea typeface="Imago"/>
                    <a:cs typeface="Imago"/>
                    <a:sym typeface="Imago"/>
                  </a:defRPr>
                </a:pPr>
                <a:r>
                  <a:t>(OLE Year 3)</a:t>
                </a:r>
              </a:p>
            </p:txBody>
          </p:sp>
          <p:sp>
            <p:nvSpPr>
              <p:cNvPr id="1501" name="Rectangle 25"/>
              <p:cNvSpPr txBox="1"/>
              <p:nvPr/>
            </p:nvSpPr>
            <p:spPr>
              <a:xfrm>
                <a:off x="7652827" y="2885966"/>
                <a:ext cx="274323"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200">
                    <a:solidFill>
                      <a:srgbClr val="000000"/>
                    </a:solidFill>
                    <a:latin typeface="Imago"/>
                    <a:ea typeface="Imago"/>
                    <a:cs typeface="Imago"/>
                    <a:sym typeface="Imago"/>
                  </a:defRPr>
                </a:lvl1pPr>
              </a:lstStyle>
              <a:p>
                <a:r>
                  <a:t>264</a:t>
                </a:r>
              </a:p>
            </p:txBody>
          </p:sp>
          <p:sp>
            <p:nvSpPr>
              <p:cNvPr id="1502" name="Straight Connector 41"/>
              <p:cNvSpPr/>
              <p:nvPr/>
            </p:nvSpPr>
            <p:spPr>
              <a:xfrm>
                <a:off x="2730156" y="2824770"/>
                <a:ext cx="3" cy="82326"/>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503" name="Straight Connector 42"/>
              <p:cNvSpPr/>
              <p:nvPr/>
            </p:nvSpPr>
            <p:spPr>
              <a:xfrm>
                <a:off x="3993686" y="2824770"/>
                <a:ext cx="3" cy="82326"/>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504" name="Straight Connector 43"/>
              <p:cNvSpPr/>
              <p:nvPr/>
            </p:nvSpPr>
            <p:spPr>
              <a:xfrm>
                <a:off x="5257214" y="2824770"/>
                <a:ext cx="3" cy="82326"/>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505" name="Straight Connector 44"/>
              <p:cNvSpPr/>
              <p:nvPr/>
            </p:nvSpPr>
            <p:spPr>
              <a:xfrm>
                <a:off x="6520743" y="2824770"/>
                <a:ext cx="3" cy="82326"/>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506" name="Rectangle 25"/>
              <p:cNvSpPr txBox="1"/>
              <p:nvPr/>
            </p:nvSpPr>
            <p:spPr>
              <a:xfrm>
                <a:off x="1328557" y="2885966"/>
                <a:ext cx="274323"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200">
                    <a:solidFill>
                      <a:srgbClr val="000000"/>
                    </a:solidFill>
                    <a:latin typeface="Imago"/>
                    <a:ea typeface="Imago"/>
                    <a:cs typeface="Imago"/>
                    <a:sym typeface="Imago"/>
                  </a:defRPr>
                </a:lvl1pPr>
              </a:lstStyle>
              <a:p>
                <a:r>
                  <a:t>24</a:t>
                </a:r>
              </a:p>
            </p:txBody>
          </p:sp>
          <p:sp>
            <p:nvSpPr>
              <p:cNvPr id="1507" name="Rectangle 25"/>
              <p:cNvSpPr txBox="1"/>
              <p:nvPr/>
            </p:nvSpPr>
            <p:spPr>
              <a:xfrm>
                <a:off x="2593410" y="2885966"/>
                <a:ext cx="274323"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200">
                    <a:solidFill>
                      <a:srgbClr val="000000"/>
                    </a:solidFill>
                    <a:latin typeface="Imago"/>
                    <a:ea typeface="Imago"/>
                    <a:cs typeface="Imago"/>
                    <a:sym typeface="Imago"/>
                  </a:defRPr>
                </a:lvl1pPr>
              </a:lstStyle>
              <a:p>
                <a:r>
                  <a:t>72</a:t>
                </a:r>
              </a:p>
            </p:txBody>
          </p:sp>
          <p:sp>
            <p:nvSpPr>
              <p:cNvPr id="1508" name="Rectangle 25"/>
              <p:cNvSpPr txBox="1"/>
              <p:nvPr/>
            </p:nvSpPr>
            <p:spPr>
              <a:xfrm>
                <a:off x="3858264" y="2885966"/>
                <a:ext cx="274323"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200">
                    <a:solidFill>
                      <a:srgbClr val="000000"/>
                    </a:solidFill>
                    <a:latin typeface="Imago"/>
                    <a:ea typeface="Imago"/>
                    <a:cs typeface="Imago"/>
                    <a:sym typeface="Imago"/>
                  </a:defRPr>
                </a:lvl1pPr>
              </a:lstStyle>
              <a:p>
                <a:r>
                  <a:t>120</a:t>
                </a:r>
              </a:p>
            </p:txBody>
          </p:sp>
          <p:sp>
            <p:nvSpPr>
              <p:cNvPr id="1509" name="Rectangle 25"/>
              <p:cNvSpPr txBox="1"/>
              <p:nvPr/>
            </p:nvSpPr>
            <p:spPr>
              <a:xfrm>
                <a:off x="5123116" y="2885966"/>
                <a:ext cx="274323"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200">
                    <a:solidFill>
                      <a:srgbClr val="000000"/>
                    </a:solidFill>
                    <a:latin typeface="Imago"/>
                    <a:ea typeface="Imago"/>
                    <a:cs typeface="Imago"/>
                    <a:sym typeface="Imago"/>
                  </a:defRPr>
                </a:lvl1pPr>
              </a:lstStyle>
              <a:p>
                <a:r>
                  <a:t>168</a:t>
                </a:r>
              </a:p>
            </p:txBody>
          </p:sp>
          <p:sp>
            <p:nvSpPr>
              <p:cNvPr id="1510" name="Rectangle 25"/>
              <p:cNvSpPr txBox="1"/>
              <p:nvPr/>
            </p:nvSpPr>
            <p:spPr>
              <a:xfrm>
                <a:off x="6387969" y="2885966"/>
                <a:ext cx="274323"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200">
                    <a:solidFill>
                      <a:srgbClr val="000000"/>
                    </a:solidFill>
                    <a:latin typeface="Imago"/>
                    <a:ea typeface="Imago"/>
                    <a:cs typeface="Imago"/>
                    <a:sym typeface="Imago"/>
                  </a:defRPr>
                </a:lvl1pPr>
              </a:lstStyle>
              <a:p>
                <a:r>
                  <a:t>216</a:t>
                </a:r>
              </a:p>
            </p:txBody>
          </p:sp>
          <p:sp>
            <p:nvSpPr>
              <p:cNvPr id="1511" name="Rectangle 25"/>
              <p:cNvSpPr txBox="1"/>
              <p:nvPr/>
            </p:nvSpPr>
            <p:spPr>
              <a:xfrm>
                <a:off x="699411" y="2885966"/>
                <a:ext cx="274323"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1200">
                    <a:solidFill>
                      <a:srgbClr val="000000"/>
                    </a:solidFill>
                    <a:latin typeface="Imago"/>
                    <a:ea typeface="Imago"/>
                    <a:cs typeface="Imago"/>
                    <a:sym typeface="Imago"/>
                  </a:defRPr>
                </a:lvl1pPr>
              </a:lstStyle>
              <a:p>
                <a:r>
                  <a:t>BL</a:t>
                </a:r>
              </a:p>
            </p:txBody>
          </p:sp>
          <p:sp>
            <p:nvSpPr>
              <p:cNvPr id="1512" name="Straight Connector 100"/>
              <p:cNvSpPr/>
              <p:nvPr/>
            </p:nvSpPr>
            <p:spPr>
              <a:xfrm flipH="1" flipV="1">
                <a:off x="1007818" y="114285"/>
                <a:ext cx="198003" cy="3"/>
              </a:xfrm>
              <a:prstGeom prst="line">
                <a:avLst/>
              </a:prstGeom>
              <a:noFill/>
              <a:ln w="28575" cap="flat">
                <a:solidFill>
                  <a:srgbClr val="660033"/>
                </a:solidFill>
                <a:prstDash val="solid"/>
                <a:round/>
              </a:ln>
              <a:effectLst/>
            </p:spPr>
            <p:txBody>
              <a:bodyPr wrap="square" lIns="45718" tIns="45718" rIns="45718" bIns="45718" numCol="1" anchor="t">
                <a:noAutofit/>
              </a:bodyPr>
              <a:lstStyle/>
              <a:p>
                <a:endParaRPr/>
              </a:p>
            </p:txBody>
          </p:sp>
          <p:sp>
            <p:nvSpPr>
              <p:cNvPr id="1513" name="Straight Connector 101"/>
              <p:cNvSpPr/>
              <p:nvPr/>
            </p:nvSpPr>
            <p:spPr>
              <a:xfrm flipH="1" flipV="1">
                <a:off x="1007818" y="343317"/>
                <a:ext cx="396003" cy="3"/>
              </a:xfrm>
              <a:prstGeom prst="line">
                <a:avLst/>
              </a:prstGeom>
              <a:noFill/>
              <a:ln w="28575" cap="flat">
                <a:solidFill>
                  <a:srgbClr val="0066CC"/>
                </a:solidFill>
                <a:prstDash val="solid"/>
                <a:round/>
              </a:ln>
              <a:effectLst/>
            </p:spPr>
            <p:txBody>
              <a:bodyPr wrap="square" lIns="45718" tIns="45718" rIns="45718" bIns="45718" numCol="1" anchor="t">
                <a:noAutofit/>
              </a:bodyPr>
              <a:lstStyle/>
              <a:p>
                <a:endParaRPr/>
              </a:p>
            </p:txBody>
          </p:sp>
          <p:sp>
            <p:nvSpPr>
              <p:cNvPr id="1514" name="Rectangle 102"/>
              <p:cNvSpPr txBox="1"/>
              <p:nvPr/>
            </p:nvSpPr>
            <p:spPr>
              <a:xfrm>
                <a:off x="1381738" y="0"/>
                <a:ext cx="2137783" cy="2438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spcBef>
                    <a:spcPts val="600"/>
                  </a:spcBef>
                  <a:defRPr sz="1000">
                    <a:solidFill>
                      <a:srgbClr val="000000"/>
                    </a:solidFill>
                    <a:latin typeface="Imago"/>
                    <a:ea typeface="Imago"/>
                    <a:cs typeface="Imago"/>
                    <a:sym typeface="Imago"/>
                  </a:defRPr>
                </a:lvl1pPr>
              </a:lstStyle>
              <a:p>
                <a:r>
                  <a:t>IFN β-1a/OCR 600 mg (N=829)</a:t>
                </a:r>
              </a:p>
            </p:txBody>
          </p:sp>
          <p:sp>
            <p:nvSpPr>
              <p:cNvPr id="1515" name="Rectangle 103"/>
              <p:cNvSpPr txBox="1"/>
              <p:nvPr/>
            </p:nvSpPr>
            <p:spPr>
              <a:xfrm>
                <a:off x="1381738" y="229029"/>
                <a:ext cx="2281537" cy="2438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spcBef>
                    <a:spcPts val="600"/>
                  </a:spcBef>
                  <a:defRPr sz="1000">
                    <a:solidFill>
                      <a:srgbClr val="000000"/>
                    </a:solidFill>
                    <a:latin typeface="Imago"/>
                    <a:ea typeface="Imago"/>
                    <a:cs typeface="Imago"/>
                    <a:sym typeface="Imago"/>
                  </a:defRPr>
                </a:lvl1pPr>
              </a:lstStyle>
              <a:p>
                <a:r>
                  <a:t>OCR 600 mg/OCR 600 mg (N=827)</a:t>
                </a:r>
              </a:p>
            </p:txBody>
          </p:sp>
          <p:sp>
            <p:nvSpPr>
              <p:cNvPr id="1516" name="Rectangle 25"/>
              <p:cNvSpPr txBox="1"/>
              <p:nvPr/>
            </p:nvSpPr>
            <p:spPr>
              <a:xfrm>
                <a:off x="952583" y="1589383"/>
                <a:ext cx="1282723"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lvl1pPr>
                  <a:defRPr sz="1000" b="1">
                    <a:solidFill>
                      <a:srgbClr val="000000"/>
                    </a:solidFill>
                    <a:latin typeface="Imago"/>
                    <a:ea typeface="Imago"/>
                    <a:cs typeface="Imago"/>
                    <a:sym typeface="Imago"/>
                  </a:defRPr>
                </a:lvl1pPr>
              </a:lstStyle>
              <a:p>
                <a:r>
                  <a:t>DBP: HR=0.43; (p&lt;0.001)</a:t>
                </a:r>
              </a:p>
            </p:txBody>
          </p:sp>
          <p:sp>
            <p:nvSpPr>
              <p:cNvPr id="1517" name="Rectangle 25"/>
              <p:cNvSpPr txBox="1"/>
              <p:nvPr/>
            </p:nvSpPr>
            <p:spPr>
              <a:xfrm>
                <a:off x="7188217" y="2491243"/>
                <a:ext cx="1096542"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b">
                <a:spAutoFit/>
              </a:bodyPr>
              <a:lstStyle/>
              <a:p>
                <a:pPr>
                  <a:defRPr sz="1000">
                    <a:solidFill>
                      <a:srgbClr val="000000"/>
                    </a:solidFill>
                    <a:latin typeface="Imago"/>
                    <a:ea typeface="Imago"/>
                    <a:cs typeface="Imago"/>
                    <a:sym typeface="Imago"/>
                  </a:defRPr>
                </a:pPr>
                <a:r>
                  <a:t>∆=5.37 (1.76, 8.97)</a:t>
                </a:r>
                <a:br/>
                <a:r>
                  <a:t>p=0.004</a:t>
                </a:r>
              </a:p>
            </p:txBody>
          </p:sp>
          <p:sp>
            <p:nvSpPr>
              <p:cNvPr id="1518" name="Straight Connector 108"/>
              <p:cNvSpPr/>
              <p:nvPr/>
            </p:nvSpPr>
            <p:spPr>
              <a:xfrm>
                <a:off x="7151872" y="1430251"/>
                <a:ext cx="3" cy="1396805"/>
              </a:xfrm>
              <a:prstGeom prst="line">
                <a:avLst/>
              </a:prstGeom>
              <a:noFill/>
              <a:ln w="19050" cap="flat">
                <a:solidFill>
                  <a:srgbClr val="000000"/>
                </a:solidFill>
                <a:prstDash val="sysDash"/>
                <a:round/>
              </a:ln>
              <a:effectLst/>
            </p:spPr>
            <p:txBody>
              <a:bodyPr wrap="square" lIns="45718" tIns="45718" rIns="45718" bIns="45718" numCol="1" anchor="t">
                <a:noAutofit/>
              </a:bodyPr>
              <a:lstStyle/>
              <a:p>
                <a:endParaRPr/>
              </a:p>
            </p:txBody>
          </p:sp>
          <p:sp>
            <p:nvSpPr>
              <p:cNvPr id="1519" name="Straight Connector 109"/>
              <p:cNvSpPr/>
              <p:nvPr/>
            </p:nvSpPr>
            <p:spPr>
              <a:xfrm>
                <a:off x="4624814" y="1685429"/>
                <a:ext cx="3" cy="1141627"/>
              </a:xfrm>
              <a:prstGeom prst="line">
                <a:avLst/>
              </a:prstGeom>
              <a:noFill/>
              <a:ln w="19050" cap="flat">
                <a:solidFill>
                  <a:srgbClr val="000000"/>
                </a:solidFill>
                <a:prstDash val="sysDash"/>
                <a:round/>
              </a:ln>
              <a:effectLst/>
            </p:spPr>
            <p:txBody>
              <a:bodyPr wrap="square" lIns="45718" tIns="45718" rIns="45718" bIns="45718" numCol="1" anchor="t">
                <a:noAutofit/>
              </a:bodyPr>
              <a:lstStyle/>
              <a:p>
                <a:endParaRPr/>
              </a:p>
            </p:txBody>
          </p:sp>
          <p:sp>
            <p:nvSpPr>
              <p:cNvPr id="1520" name="Rectangle 25"/>
              <p:cNvSpPr txBox="1"/>
              <p:nvPr/>
            </p:nvSpPr>
            <p:spPr>
              <a:xfrm>
                <a:off x="373768" y="1866987"/>
                <a:ext cx="315525"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r">
                  <a:defRPr sz="1200">
                    <a:solidFill>
                      <a:srgbClr val="000000"/>
                    </a:solidFill>
                    <a:latin typeface="Imago"/>
                    <a:ea typeface="Imago"/>
                    <a:cs typeface="Imago"/>
                    <a:sym typeface="Imago"/>
                  </a:defRPr>
                </a:lvl1pPr>
              </a:lstStyle>
              <a:p>
                <a:r>
                  <a:t>10</a:t>
                </a:r>
              </a:p>
            </p:txBody>
          </p:sp>
          <p:sp>
            <p:nvSpPr>
              <p:cNvPr id="1521" name="Straight Connector 118"/>
              <p:cNvSpPr/>
              <p:nvPr/>
            </p:nvSpPr>
            <p:spPr>
              <a:xfrm>
                <a:off x="751905" y="2389116"/>
                <a:ext cx="82326" cy="3"/>
              </a:xfrm>
              <a:prstGeom prst="line">
                <a:avLst/>
              </a:prstGeom>
              <a:noFill/>
              <a:ln w="28575" cap="flat">
                <a:solidFill>
                  <a:srgbClr val="000000"/>
                </a:solidFill>
                <a:prstDash val="solid"/>
                <a:round/>
              </a:ln>
              <a:effectLst/>
            </p:spPr>
            <p:txBody>
              <a:bodyPr wrap="square" lIns="45718" tIns="45718" rIns="45718" bIns="45718" numCol="1" anchor="t">
                <a:noAutofit/>
              </a:bodyPr>
              <a:lstStyle/>
              <a:p>
                <a:endParaRPr/>
              </a:p>
            </p:txBody>
          </p:sp>
          <p:sp>
            <p:nvSpPr>
              <p:cNvPr id="1522" name="Straight Connector 119"/>
              <p:cNvSpPr/>
              <p:nvPr/>
            </p:nvSpPr>
            <p:spPr>
              <a:xfrm>
                <a:off x="3361285" y="1295285"/>
                <a:ext cx="3" cy="1531771"/>
              </a:xfrm>
              <a:prstGeom prst="line">
                <a:avLst/>
              </a:prstGeom>
              <a:noFill/>
              <a:ln w="19050" cap="flat">
                <a:solidFill>
                  <a:schemeClr val="accent4"/>
                </a:solidFill>
                <a:prstDash val="sysDash"/>
                <a:round/>
              </a:ln>
              <a:effectLst/>
            </p:spPr>
            <p:txBody>
              <a:bodyPr wrap="square" lIns="45718" tIns="45718" rIns="45718" bIns="45718" numCol="1" anchor="t">
                <a:noAutofit/>
              </a:bodyPr>
              <a:lstStyle/>
              <a:p>
                <a:endParaRPr/>
              </a:p>
            </p:txBody>
          </p:sp>
          <p:sp>
            <p:nvSpPr>
              <p:cNvPr id="1523" name="Straight Connector 120"/>
              <p:cNvSpPr/>
              <p:nvPr/>
            </p:nvSpPr>
            <p:spPr>
              <a:xfrm>
                <a:off x="5888343" y="1431820"/>
                <a:ext cx="3" cy="1395235"/>
              </a:xfrm>
              <a:prstGeom prst="line">
                <a:avLst/>
              </a:prstGeom>
              <a:noFill/>
              <a:ln w="19050" cap="flat">
                <a:solidFill>
                  <a:srgbClr val="000000"/>
                </a:solidFill>
                <a:prstDash val="sysDash"/>
                <a:round/>
              </a:ln>
              <a:effectLst/>
            </p:spPr>
            <p:txBody>
              <a:bodyPr wrap="square" lIns="45718" tIns="45718" rIns="45718" bIns="45718" numCol="1" anchor="t">
                <a:noAutofit/>
              </a:bodyPr>
              <a:lstStyle/>
              <a:p>
                <a:endParaRPr/>
              </a:p>
            </p:txBody>
          </p:sp>
          <p:sp>
            <p:nvSpPr>
              <p:cNvPr id="1524" name="Rectangle 25"/>
              <p:cNvSpPr txBox="1"/>
              <p:nvPr/>
            </p:nvSpPr>
            <p:spPr>
              <a:xfrm>
                <a:off x="3398892" y="1286181"/>
                <a:ext cx="2560019" cy="15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b">
                <a:spAutoFit/>
              </a:bodyPr>
              <a:lstStyle>
                <a:lvl1pPr>
                  <a:defRPr sz="1000" b="1">
                    <a:solidFill>
                      <a:schemeClr val="accent4"/>
                    </a:solidFill>
                    <a:latin typeface="Imago"/>
                    <a:ea typeface="Imago"/>
                    <a:cs typeface="Imago"/>
                    <a:sym typeface="Imago"/>
                  </a:defRPr>
                </a:lvl1pPr>
              </a:lstStyle>
              <a:p>
                <a:r>
                  <a:t>Start of OLE: all patients treated with OCR</a:t>
                </a:r>
              </a:p>
            </p:txBody>
          </p:sp>
          <p:sp>
            <p:nvSpPr>
              <p:cNvPr id="1525" name="Rectangle 25"/>
              <p:cNvSpPr txBox="1"/>
              <p:nvPr/>
            </p:nvSpPr>
            <p:spPr>
              <a:xfrm>
                <a:off x="5923727" y="2502129"/>
                <a:ext cx="1096542"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b">
                <a:spAutoFit/>
              </a:bodyPr>
              <a:lstStyle/>
              <a:p>
                <a:pPr>
                  <a:defRPr sz="1000">
                    <a:solidFill>
                      <a:srgbClr val="000000"/>
                    </a:solidFill>
                    <a:latin typeface="Imago"/>
                    <a:ea typeface="Imago"/>
                    <a:cs typeface="Imago"/>
                    <a:sym typeface="Imago"/>
                  </a:defRPr>
                </a:pPr>
                <a:r>
                  <a:t>∆=4.71 (1.29, 8.14)</a:t>
                </a:r>
                <a:br/>
                <a:r>
                  <a:t>p=0.007</a:t>
                </a:r>
              </a:p>
            </p:txBody>
          </p:sp>
          <p:sp>
            <p:nvSpPr>
              <p:cNvPr id="1526" name="Rectangle 25"/>
              <p:cNvSpPr txBox="1"/>
              <p:nvPr/>
            </p:nvSpPr>
            <p:spPr>
              <a:xfrm>
                <a:off x="3409867" y="2502129"/>
                <a:ext cx="1214424"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p>
                <a:pPr>
                  <a:defRPr sz="1000">
                    <a:solidFill>
                      <a:srgbClr val="000000"/>
                    </a:solidFill>
                    <a:latin typeface="Imago"/>
                    <a:ea typeface="Imago"/>
                    <a:cs typeface="Imago"/>
                    <a:sym typeface="Imago"/>
                  </a:defRPr>
                </a:pPr>
                <a:r>
                  <a:t>∆=4.40 (1.92, 6.88);</a:t>
                </a:r>
                <a:br/>
                <a:r>
                  <a:t>p&lt;0.001</a:t>
                </a:r>
              </a:p>
            </p:txBody>
          </p:sp>
          <p:sp>
            <p:nvSpPr>
              <p:cNvPr id="1527" name="Rectangle 25"/>
              <p:cNvSpPr txBox="1"/>
              <p:nvPr/>
            </p:nvSpPr>
            <p:spPr>
              <a:xfrm>
                <a:off x="4665493" y="2502129"/>
                <a:ext cx="1131827" cy="3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b">
                <a:spAutoFit/>
              </a:bodyPr>
              <a:lstStyle/>
              <a:p>
                <a:pPr>
                  <a:defRPr sz="1000">
                    <a:solidFill>
                      <a:srgbClr val="000000"/>
                    </a:solidFill>
                    <a:latin typeface="Imago"/>
                    <a:ea typeface="Imago"/>
                    <a:cs typeface="Imago"/>
                    <a:sym typeface="Imago"/>
                  </a:defRPr>
                </a:pPr>
                <a:r>
                  <a:t>∆=5.20 (2.19, 8.21) </a:t>
                </a:r>
                <a:br/>
                <a:r>
                  <a:t>p&lt;0.001</a:t>
                </a:r>
              </a:p>
            </p:txBody>
          </p:sp>
          <p:sp>
            <p:nvSpPr>
              <p:cNvPr id="1528" name="Freeform 32"/>
              <p:cNvSpPr/>
              <p:nvPr/>
            </p:nvSpPr>
            <p:spPr>
              <a:xfrm>
                <a:off x="807024" y="1891487"/>
                <a:ext cx="6954528" cy="9156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20" y="21600"/>
                    </a:lnTo>
                    <a:lnTo>
                      <a:pt x="1020" y="20608"/>
                    </a:lnTo>
                    <a:lnTo>
                      <a:pt x="1976" y="20608"/>
                    </a:lnTo>
                    <a:lnTo>
                      <a:pt x="1976" y="19831"/>
                    </a:lnTo>
                    <a:lnTo>
                      <a:pt x="2036" y="19831"/>
                    </a:lnTo>
                    <a:lnTo>
                      <a:pt x="2036" y="19188"/>
                    </a:lnTo>
                    <a:lnTo>
                      <a:pt x="2880" y="19188"/>
                    </a:lnTo>
                    <a:lnTo>
                      <a:pt x="2880" y="18813"/>
                    </a:lnTo>
                    <a:lnTo>
                      <a:pt x="3975" y="18813"/>
                    </a:lnTo>
                    <a:lnTo>
                      <a:pt x="3975" y="18036"/>
                    </a:lnTo>
                    <a:lnTo>
                      <a:pt x="4028" y="18036"/>
                    </a:lnTo>
                    <a:lnTo>
                      <a:pt x="4028" y="17339"/>
                    </a:lnTo>
                    <a:lnTo>
                      <a:pt x="5048" y="17339"/>
                    </a:lnTo>
                    <a:lnTo>
                      <a:pt x="5048" y="16910"/>
                    </a:lnTo>
                    <a:lnTo>
                      <a:pt x="5906" y="16910"/>
                    </a:lnTo>
                    <a:lnTo>
                      <a:pt x="5906" y="16535"/>
                    </a:lnTo>
                    <a:lnTo>
                      <a:pt x="6765" y="16535"/>
                    </a:lnTo>
                    <a:lnTo>
                      <a:pt x="6765" y="15838"/>
                    </a:lnTo>
                    <a:lnTo>
                      <a:pt x="6904" y="15838"/>
                    </a:lnTo>
                    <a:lnTo>
                      <a:pt x="6904" y="15141"/>
                    </a:lnTo>
                    <a:lnTo>
                      <a:pt x="7639" y="15141"/>
                    </a:lnTo>
                    <a:lnTo>
                      <a:pt x="7639" y="14766"/>
                    </a:lnTo>
                    <a:lnTo>
                      <a:pt x="7886" y="14766"/>
                    </a:lnTo>
                    <a:lnTo>
                      <a:pt x="7886" y="13801"/>
                    </a:lnTo>
                    <a:lnTo>
                      <a:pt x="8183" y="13801"/>
                    </a:lnTo>
                    <a:lnTo>
                      <a:pt x="8183" y="13426"/>
                    </a:lnTo>
                    <a:lnTo>
                      <a:pt x="8389" y="13426"/>
                    </a:lnTo>
                    <a:lnTo>
                      <a:pt x="8389" y="13132"/>
                    </a:lnTo>
                    <a:lnTo>
                      <a:pt x="8659" y="13132"/>
                    </a:lnTo>
                    <a:lnTo>
                      <a:pt x="8659" y="12354"/>
                    </a:lnTo>
                    <a:lnTo>
                      <a:pt x="8948" y="12354"/>
                    </a:lnTo>
                    <a:lnTo>
                      <a:pt x="8948" y="12140"/>
                    </a:lnTo>
                    <a:lnTo>
                      <a:pt x="9120" y="12140"/>
                    </a:lnTo>
                    <a:lnTo>
                      <a:pt x="9120" y="11524"/>
                    </a:lnTo>
                    <a:lnTo>
                      <a:pt x="9341" y="11524"/>
                    </a:lnTo>
                    <a:lnTo>
                      <a:pt x="9341" y="11014"/>
                    </a:lnTo>
                    <a:lnTo>
                      <a:pt x="9551" y="11014"/>
                    </a:lnTo>
                    <a:lnTo>
                      <a:pt x="9551" y="10505"/>
                    </a:lnTo>
                    <a:lnTo>
                      <a:pt x="9836" y="10505"/>
                    </a:lnTo>
                    <a:lnTo>
                      <a:pt x="9836" y="9808"/>
                    </a:lnTo>
                    <a:lnTo>
                      <a:pt x="10016" y="9808"/>
                    </a:lnTo>
                    <a:lnTo>
                      <a:pt x="10016" y="9246"/>
                    </a:lnTo>
                    <a:lnTo>
                      <a:pt x="10174" y="9246"/>
                    </a:lnTo>
                    <a:lnTo>
                      <a:pt x="10174" y="9031"/>
                    </a:lnTo>
                    <a:lnTo>
                      <a:pt x="10875" y="9031"/>
                    </a:lnTo>
                    <a:lnTo>
                      <a:pt x="10875" y="8602"/>
                    </a:lnTo>
                    <a:lnTo>
                      <a:pt x="11854" y="8602"/>
                    </a:lnTo>
                    <a:lnTo>
                      <a:pt x="11854" y="8040"/>
                    </a:lnTo>
                    <a:lnTo>
                      <a:pt x="11992" y="8040"/>
                    </a:lnTo>
                    <a:lnTo>
                      <a:pt x="11992" y="7611"/>
                    </a:lnTo>
                    <a:lnTo>
                      <a:pt x="12041" y="7611"/>
                    </a:lnTo>
                    <a:lnTo>
                      <a:pt x="12041" y="5923"/>
                    </a:lnTo>
                    <a:lnTo>
                      <a:pt x="12390" y="5923"/>
                    </a:lnTo>
                    <a:lnTo>
                      <a:pt x="12390" y="5628"/>
                    </a:lnTo>
                    <a:lnTo>
                      <a:pt x="12574" y="5628"/>
                    </a:lnTo>
                    <a:lnTo>
                      <a:pt x="12574" y="5199"/>
                    </a:lnTo>
                    <a:lnTo>
                      <a:pt x="13031" y="5199"/>
                    </a:lnTo>
                    <a:lnTo>
                      <a:pt x="13031" y="4851"/>
                    </a:lnTo>
                    <a:lnTo>
                      <a:pt x="13732" y="4851"/>
                    </a:lnTo>
                    <a:lnTo>
                      <a:pt x="13732" y="4502"/>
                    </a:lnTo>
                    <a:lnTo>
                      <a:pt x="13875" y="4502"/>
                    </a:lnTo>
                    <a:lnTo>
                      <a:pt x="13875" y="3993"/>
                    </a:lnTo>
                    <a:lnTo>
                      <a:pt x="13999" y="3993"/>
                    </a:lnTo>
                    <a:lnTo>
                      <a:pt x="13999" y="3296"/>
                    </a:lnTo>
                    <a:lnTo>
                      <a:pt x="14831" y="3296"/>
                    </a:lnTo>
                    <a:lnTo>
                      <a:pt x="14831" y="2733"/>
                    </a:lnTo>
                    <a:lnTo>
                      <a:pt x="16020" y="2733"/>
                    </a:lnTo>
                    <a:lnTo>
                      <a:pt x="16020" y="2224"/>
                    </a:lnTo>
                    <a:lnTo>
                      <a:pt x="17096" y="2224"/>
                    </a:lnTo>
                    <a:lnTo>
                      <a:pt x="17096" y="1635"/>
                    </a:lnTo>
                    <a:lnTo>
                      <a:pt x="17891" y="1635"/>
                    </a:lnTo>
                    <a:lnTo>
                      <a:pt x="17891" y="992"/>
                    </a:lnTo>
                    <a:lnTo>
                      <a:pt x="19747" y="992"/>
                    </a:lnTo>
                    <a:lnTo>
                      <a:pt x="19747" y="241"/>
                    </a:lnTo>
                    <a:lnTo>
                      <a:pt x="20047" y="241"/>
                    </a:lnTo>
                    <a:lnTo>
                      <a:pt x="20047" y="0"/>
                    </a:lnTo>
                    <a:lnTo>
                      <a:pt x="21600" y="0"/>
                    </a:lnTo>
                  </a:path>
                </a:pathLst>
              </a:custGeom>
              <a:noFill/>
              <a:ln w="30163" cap="flat">
                <a:solidFill>
                  <a:srgbClr val="0066CC"/>
                </a:solidFill>
                <a:prstDash val="solid"/>
                <a:round/>
              </a:ln>
              <a:effectLst/>
            </p:spPr>
            <p:txBody>
              <a:bodyPr wrap="square" lIns="45718" tIns="45718" rIns="45718" bIns="45718" numCol="1" anchor="t">
                <a:noAutofit/>
              </a:bodyPr>
              <a:lstStyle/>
              <a:p>
                <a:pPr>
                  <a:defRPr>
                    <a:latin typeface="Imago"/>
                    <a:ea typeface="Imago"/>
                    <a:cs typeface="Imago"/>
                    <a:sym typeface="Imago"/>
                  </a:defRPr>
                </a:pPr>
                <a:endParaRPr/>
              </a:p>
            </p:txBody>
          </p:sp>
          <p:grpSp>
            <p:nvGrpSpPr>
              <p:cNvPr id="1531" name="Group 124"/>
              <p:cNvGrpSpPr/>
              <p:nvPr/>
            </p:nvGrpSpPr>
            <p:grpSpPr>
              <a:xfrm>
                <a:off x="831407" y="1399931"/>
                <a:ext cx="6924053" cy="1413265"/>
                <a:chOff x="-1" y="-1"/>
                <a:chExt cx="6924052" cy="1413264"/>
              </a:xfrm>
            </p:grpSpPr>
            <p:sp>
              <p:nvSpPr>
                <p:cNvPr id="1529" name="Freeform 36"/>
                <p:cNvSpPr/>
                <p:nvPr/>
              </p:nvSpPr>
              <p:spPr>
                <a:xfrm>
                  <a:off x="-2" y="645703"/>
                  <a:ext cx="2530408" cy="7675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93" y="21600"/>
                      </a:lnTo>
                      <a:lnTo>
                        <a:pt x="2493" y="20799"/>
                      </a:lnTo>
                      <a:lnTo>
                        <a:pt x="2894" y="20799"/>
                      </a:lnTo>
                      <a:lnTo>
                        <a:pt x="2894" y="19132"/>
                      </a:lnTo>
                      <a:lnTo>
                        <a:pt x="3438" y="19132"/>
                      </a:lnTo>
                      <a:lnTo>
                        <a:pt x="3438" y="18620"/>
                      </a:lnTo>
                      <a:lnTo>
                        <a:pt x="5356" y="18620"/>
                      </a:lnTo>
                      <a:lnTo>
                        <a:pt x="5356" y="18363"/>
                      </a:lnTo>
                      <a:lnTo>
                        <a:pt x="5459" y="18363"/>
                      </a:lnTo>
                      <a:lnTo>
                        <a:pt x="5459" y="16440"/>
                      </a:lnTo>
                      <a:lnTo>
                        <a:pt x="6064" y="16440"/>
                      </a:lnTo>
                      <a:lnTo>
                        <a:pt x="6064" y="15992"/>
                      </a:lnTo>
                      <a:lnTo>
                        <a:pt x="7008" y="15992"/>
                      </a:lnTo>
                      <a:lnTo>
                        <a:pt x="7008" y="15607"/>
                      </a:lnTo>
                      <a:lnTo>
                        <a:pt x="8065" y="15607"/>
                      </a:lnTo>
                      <a:lnTo>
                        <a:pt x="8065" y="14518"/>
                      </a:lnTo>
                      <a:lnTo>
                        <a:pt x="8271" y="14518"/>
                      </a:lnTo>
                      <a:lnTo>
                        <a:pt x="8271" y="13236"/>
                      </a:lnTo>
                      <a:lnTo>
                        <a:pt x="8712" y="13236"/>
                      </a:lnTo>
                      <a:lnTo>
                        <a:pt x="8712" y="12787"/>
                      </a:lnTo>
                      <a:lnTo>
                        <a:pt x="9625" y="12787"/>
                      </a:lnTo>
                      <a:lnTo>
                        <a:pt x="9625" y="12402"/>
                      </a:lnTo>
                      <a:lnTo>
                        <a:pt x="10713" y="12402"/>
                      </a:lnTo>
                      <a:lnTo>
                        <a:pt x="10713" y="10704"/>
                      </a:lnTo>
                      <a:lnTo>
                        <a:pt x="11493" y="10704"/>
                      </a:lnTo>
                      <a:lnTo>
                        <a:pt x="11493" y="10287"/>
                      </a:lnTo>
                      <a:lnTo>
                        <a:pt x="11739" y="10287"/>
                      </a:lnTo>
                      <a:lnTo>
                        <a:pt x="11739" y="9839"/>
                      </a:lnTo>
                      <a:lnTo>
                        <a:pt x="12714" y="9839"/>
                      </a:lnTo>
                      <a:lnTo>
                        <a:pt x="12714" y="9166"/>
                      </a:lnTo>
                      <a:lnTo>
                        <a:pt x="13268" y="9166"/>
                      </a:lnTo>
                      <a:lnTo>
                        <a:pt x="13268" y="8589"/>
                      </a:lnTo>
                      <a:lnTo>
                        <a:pt x="13565" y="8589"/>
                      </a:lnTo>
                      <a:lnTo>
                        <a:pt x="13565" y="7595"/>
                      </a:lnTo>
                      <a:lnTo>
                        <a:pt x="13709" y="7595"/>
                      </a:lnTo>
                      <a:lnTo>
                        <a:pt x="13709" y="6794"/>
                      </a:lnTo>
                      <a:lnTo>
                        <a:pt x="15217" y="6794"/>
                      </a:lnTo>
                      <a:lnTo>
                        <a:pt x="15217" y="6217"/>
                      </a:lnTo>
                      <a:lnTo>
                        <a:pt x="16120" y="6217"/>
                      </a:lnTo>
                      <a:lnTo>
                        <a:pt x="16120" y="4807"/>
                      </a:lnTo>
                      <a:lnTo>
                        <a:pt x="16377" y="4807"/>
                      </a:lnTo>
                      <a:lnTo>
                        <a:pt x="16377" y="3878"/>
                      </a:lnTo>
                      <a:lnTo>
                        <a:pt x="18686" y="3878"/>
                      </a:lnTo>
                      <a:lnTo>
                        <a:pt x="18686" y="3269"/>
                      </a:lnTo>
                      <a:lnTo>
                        <a:pt x="18850" y="3269"/>
                      </a:lnTo>
                      <a:lnTo>
                        <a:pt x="18850" y="2275"/>
                      </a:lnTo>
                      <a:lnTo>
                        <a:pt x="21497" y="2275"/>
                      </a:lnTo>
                      <a:lnTo>
                        <a:pt x="21497" y="0"/>
                      </a:lnTo>
                      <a:lnTo>
                        <a:pt x="21600" y="0"/>
                      </a:lnTo>
                    </a:path>
                  </a:pathLst>
                </a:custGeom>
                <a:noFill/>
                <a:ln w="30163" cap="flat">
                  <a:solidFill>
                    <a:srgbClr val="660033"/>
                  </a:solidFill>
                  <a:prstDash val="solid"/>
                  <a:round/>
                </a:ln>
                <a:effectLst/>
              </p:spPr>
              <p:txBody>
                <a:bodyPr wrap="square" lIns="45718" tIns="45718" rIns="45718" bIns="45718" numCol="1" anchor="t">
                  <a:noAutofit/>
                </a:bodyPr>
                <a:lstStyle/>
                <a:p>
                  <a:pPr>
                    <a:defRPr>
                      <a:latin typeface="Imago"/>
                      <a:ea typeface="Imago"/>
                      <a:cs typeface="Imago"/>
                      <a:sym typeface="Imago"/>
                    </a:defRPr>
                  </a:pPr>
                  <a:endParaRPr/>
                </a:p>
              </p:txBody>
            </p:sp>
            <p:sp>
              <p:nvSpPr>
                <p:cNvPr id="1530" name="Freeform 37"/>
                <p:cNvSpPr/>
                <p:nvPr/>
              </p:nvSpPr>
              <p:spPr>
                <a:xfrm>
                  <a:off x="2518382" y="-2"/>
                  <a:ext cx="4405670" cy="6457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2" y="21600"/>
                      </a:lnTo>
                      <a:lnTo>
                        <a:pt x="542" y="20762"/>
                      </a:lnTo>
                      <a:lnTo>
                        <a:pt x="648" y="20762"/>
                      </a:lnTo>
                      <a:lnTo>
                        <a:pt x="648" y="20000"/>
                      </a:lnTo>
                      <a:lnTo>
                        <a:pt x="1043" y="20000"/>
                      </a:lnTo>
                      <a:lnTo>
                        <a:pt x="1043" y="19581"/>
                      </a:lnTo>
                      <a:lnTo>
                        <a:pt x="1768" y="19581"/>
                      </a:lnTo>
                      <a:lnTo>
                        <a:pt x="1768" y="19162"/>
                      </a:lnTo>
                      <a:lnTo>
                        <a:pt x="1892" y="19162"/>
                      </a:lnTo>
                      <a:lnTo>
                        <a:pt x="1892" y="17486"/>
                      </a:lnTo>
                      <a:lnTo>
                        <a:pt x="2004" y="17486"/>
                      </a:lnTo>
                      <a:lnTo>
                        <a:pt x="2004" y="16457"/>
                      </a:lnTo>
                      <a:lnTo>
                        <a:pt x="3336" y="16457"/>
                      </a:lnTo>
                      <a:lnTo>
                        <a:pt x="3336" y="14971"/>
                      </a:lnTo>
                      <a:lnTo>
                        <a:pt x="3442" y="14971"/>
                      </a:lnTo>
                      <a:lnTo>
                        <a:pt x="3442" y="14286"/>
                      </a:lnTo>
                      <a:lnTo>
                        <a:pt x="3560" y="14286"/>
                      </a:lnTo>
                      <a:lnTo>
                        <a:pt x="3560" y="13638"/>
                      </a:lnTo>
                      <a:lnTo>
                        <a:pt x="6383" y="13638"/>
                      </a:lnTo>
                      <a:lnTo>
                        <a:pt x="6383" y="12838"/>
                      </a:lnTo>
                      <a:lnTo>
                        <a:pt x="6565" y="12838"/>
                      </a:lnTo>
                      <a:lnTo>
                        <a:pt x="6565" y="12038"/>
                      </a:lnTo>
                      <a:lnTo>
                        <a:pt x="7202" y="12038"/>
                      </a:lnTo>
                      <a:lnTo>
                        <a:pt x="7202" y="11352"/>
                      </a:lnTo>
                      <a:lnTo>
                        <a:pt x="7656" y="11352"/>
                      </a:lnTo>
                      <a:lnTo>
                        <a:pt x="7656" y="10781"/>
                      </a:lnTo>
                      <a:lnTo>
                        <a:pt x="8015" y="10781"/>
                      </a:lnTo>
                      <a:lnTo>
                        <a:pt x="8015" y="10171"/>
                      </a:lnTo>
                      <a:lnTo>
                        <a:pt x="8227" y="10171"/>
                      </a:lnTo>
                      <a:lnTo>
                        <a:pt x="8227" y="9676"/>
                      </a:lnTo>
                      <a:lnTo>
                        <a:pt x="9335" y="9676"/>
                      </a:lnTo>
                      <a:lnTo>
                        <a:pt x="9335" y="9143"/>
                      </a:lnTo>
                      <a:lnTo>
                        <a:pt x="9424" y="9143"/>
                      </a:lnTo>
                      <a:lnTo>
                        <a:pt x="9424" y="8229"/>
                      </a:lnTo>
                      <a:lnTo>
                        <a:pt x="9554" y="8229"/>
                      </a:lnTo>
                      <a:lnTo>
                        <a:pt x="9554" y="7238"/>
                      </a:lnTo>
                      <a:lnTo>
                        <a:pt x="9654" y="7238"/>
                      </a:lnTo>
                      <a:lnTo>
                        <a:pt x="9654" y="6552"/>
                      </a:lnTo>
                      <a:lnTo>
                        <a:pt x="12471" y="6552"/>
                      </a:lnTo>
                      <a:lnTo>
                        <a:pt x="12471" y="5752"/>
                      </a:lnTo>
                      <a:lnTo>
                        <a:pt x="12612" y="5752"/>
                      </a:lnTo>
                      <a:lnTo>
                        <a:pt x="12612" y="5105"/>
                      </a:lnTo>
                      <a:lnTo>
                        <a:pt x="12748" y="5105"/>
                      </a:lnTo>
                      <a:lnTo>
                        <a:pt x="12748" y="4305"/>
                      </a:lnTo>
                      <a:lnTo>
                        <a:pt x="12883" y="4305"/>
                      </a:lnTo>
                      <a:lnTo>
                        <a:pt x="12883" y="3657"/>
                      </a:lnTo>
                      <a:lnTo>
                        <a:pt x="13043" y="3657"/>
                      </a:lnTo>
                      <a:lnTo>
                        <a:pt x="13043" y="2819"/>
                      </a:lnTo>
                      <a:lnTo>
                        <a:pt x="15624" y="2819"/>
                      </a:lnTo>
                      <a:lnTo>
                        <a:pt x="15624" y="2210"/>
                      </a:lnTo>
                      <a:lnTo>
                        <a:pt x="15742" y="2210"/>
                      </a:lnTo>
                      <a:lnTo>
                        <a:pt x="15742" y="1752"/>
                      </a:lnTo>
                      <a:lnTo>
                        <a:pt x="18677" y="1752"/>
                      </a:lnTo>
                      <a:lnTo>
                        <a:pt x="18677" y="1143"/>
                      </a:lnTo>
                      <a:lnTo>
                        <a:pt x="18854" y="1143"/>
                      </a:lnTo>
                      <a:lnTo>
                        <a:pt x="18854" y="495"/>
                      </a:lnTo>
                      <a:lnTo>
                        <a:pt x="19066" y="495"/>
                      </a:lnTo>
                      <a:lnTo>
                        <a:pt x="19066" y="0"/>
                      </a:lnTo>
                      <a:lnTo>
                        <a:pt x="21600" y="0"/>
                      </a:lnTo>
                    </a:path>
                  </a:pathLst>
                </a:custGeom>
                <a:noFill/>
                <a:ln w="30163" cap="flat">
                  <a:solidFill>
                    <a:schemeClr val="accent6"/>
                  </a:solidFill>
                  <a:prstDash val="solid"/>
                  <a:round/>
                </a:ln>
                <a:effectLst/>
              </p:spPr>
              <p:txBody>
                <a:bodyPr wrap="square" lIns="45718" tIns="45718" rIns="45718" bIns="45718" numCol="1" anchor="t">
                  <a:noAutofit/>
                </a:bodyPr>
                <a:lstStyle/>
                <a:p>
                  <a:pPr>
                    <a:defRPr>
                      <a:latin typeface="Imago"/>
                      <a:ea typeface="Imago"/>
                      <a:cs typeface="Imago"/>
                      <a:sym typeface="Imago"/>
                    </a:defRPr>
                  </a:pPr>
                  <a:endParaRPr/>
                </a:p>
              </p:txBody>
            </p:sp>
          </p:grpSp>
        </p:grpSp>
        <p:sp>
          <p:nvSpPr>
            <p:cNvPr id="1533" name="Rectangle 25"/>
            <p:cNvSpPr txBox="1"/>
            <p:nvPr/>
          </p:nvSpPr>
          <p:spPr>
            <a:xfrm>
              <a:off x="3290383" y="3455003"/>
              <a:ext cx="2037061"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defRPr sz="1200">
                  <a:solidFill>
                    <a:srgbClr val="000000"/>
                  </a:solidFill>
                  <a:latin typeface="Imago"/>
                  <a:ea typeface="Imago"/>
                  <a:cs typeface="Imago"/>
                  <a:sym typeface="Imago"/>
                </a:defRPr>
              </a:lvl1pPr>
            </a:lstStyle>
            <a:p>
              <a:r>
                <a:t>Time to onset of CDP (weeks)</a:t>
              </a:r>
            </a:p>
          </p:txBody>
        </p:sp>
      </p:grpSp>
      <p:sp>
        <p:nvSpPr>
          <p:cNvPr id="1535" name="Straight Connector 116"/>
          <p:cNvSpPr/>
          <p:nvPr/>
        </p:nvSpPr>
        <p:spPr>
          <a:xfrm flipH="1">
            <a:off x="3443377" y="1938933"/>
            <a:ext cx="198003" cy="3"/>
          </a:xfrm>
          <a:prstGeom prst="line">
            <a:avLst/>
          </a:prstGeom>
          <a:ln w="28575">
            <a:solidFill>
              <a:srgbClr val="B9CDE4"/>
            </a:solidFill>
          </a:ln>
        </p:spPr>
        <p:txBody>
          <a:bodyPr lIns="45718" tIns="45718" rIns="45718" bIns="45718"/>
          <a:lstStyle/>
          <a:p>
            <a:endParaRPr/>
          </a:p>
        </p:txBody>
      </p:sp>
      <p:sp>
        <p:nvSpPr>
          <p:cNvPr id="1536" name="TextBox 2"/>
          <p:cNvSpPr txBox="1"/>
          <p:nvPr/>
        </p:nvSpPr>
        <p:spPr>
          <a:xfrm>
            <a:off x="8270833" y="1780861"/>
            <a:ext cx="1666878" cy="650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b="1">
                <a:solidFill>
                  <a:srgbClr val="660033"/>
                </a:solidFill>
                <a:latin typeface="Imago"/>
                <a:ea typeface="Imago"/>
                <a:cs typeface="Imago"/>
                <a:sym typeface="Imago"/>
              </a:defRPr>
            </a:lvl1pPr>
          </a:lstStyle>
          <a:p>
            <a:r>
              <a:t>57% risk reduction</a:t>
            </a:r>
          </a:p>
        </p:txBody>
      </p:sp>
    </p:spTree>
    <p:extLst>
      <p:ext uri="{BB962C8B-B14F-4D97-AF65-F5344CB8AC3E}">
        <p14:creationId xmlns="" xmlns:p14="http://schemas.microsoft.com/office/powerpoint/2010/main" val="2895582606"/>
      </p:ext>
    </p:extLst>
  </p:cSld>
  <p:clrMapOvr>
    <a:masterClrMapping/>
  </p:clrMapOvr>
  <mc:AlternateContent xmlns:mc="http://schemas.openxmlformats.org/markup-compatibility/2006">
    <mc:Choice xmlns="" xmlns:p14="http://schemas.microsoft.com/office/powerpoint/2010/main" Requires="p14">
      <p:transition spd="slow">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1311275"/>
            <a:ext cx="11074400" cy="4352925"/>
          </a:xfrm>
        </p:spPr>
        <p:txBody>
          <a:bodyPr/>
          <a:lstStyle/>
          <a:p>
            <a:r>
              <a:rPr lang="en-US" dirty="0" err="1"/>
              <a:t>Ocrelizumab</a:t>
            </a:r>
            <a:r>
              <a:rPr lang="en-US" dirty="0"/>
              <a:t> </a:t>
            </a:r>
            <a:r>
              <a:rPr lang="hr-HR" dirty="0" smtClean="0"/>
              <a:t>je ispitivan u jednom ispitivanju</a:t>
            </a:r>
            <a:r>
              <a:rPr lang="en-US" dirty="0" smtClean="0"/>
              <a:t> </a:t>
            </a:r>
            <a:r>
              <a:rPr lang="hr-HR" dirty="0" smtClean="0"/>
              <a:t>F</a:t>
            </a:r>
            <a:r>
              <a:rPr lang="en-US" dirty="0" smtClean="0"/>
              <a:t>a</a:t>
            </a:r>
            <a:r>
              <a:rPr lang="hr-HR" dirty="0" smtClean="0"/>
              <a:t>z</a:t>
            </a:r>
            <a:r>
              <a:rPr lang="en-US" dirty="0" smtClean="0"/>
              <a:t>e </a:t>
            </a:r>
            <a:r>
              <a:rPr lang="en-US" dirty="0"/>
              <a:t>II </a:t>
            </a:r>
            <a:r>
              <a:rPr lang="hr-HR" dirty="0" smtClean="0"/>
              <a:t>i</a:t>
            </a:r>
            <a:r>
              <a:rPr lang="en-US" dirty="0" smtClean="0"/>
              <a:t> </a:t>
            </a:r>
            <a:r>
              <a:rPr lang="hr-HR" dirty="0" smtClean="0"/>
              <a:t>tri ispitivanja</a:t>
            </a:r>
            <a:r>
              <a:rPr lang="en-US" dirty="0" smtClean="0"/>
              <a:t> </a:t>
            </a:r>
            <a:r>
              <a:rPr lang="hr-HR" dirty="0" smtClean="0"/>
              <a:t>Faze</a:t>
            </a:r>
            <a:r>
              <a:rPr lang="en-US" dirty="0" smtClean="0"/>
              <a:t> </a:t>
            </a:r>
            <a:r>
              <a:rPr lang="en-US" dirty="0"/>
              <a:t>III </a:t>
            </a:r>
            <a:r>
              <a:rPr lang="hr-HR" dirty="0" smtClean="0"/>
              <a:t>unutar </a:t>
            </a:r>
            <a:r>
              <a:rPr lang="en-US" dirty="0" smtClean="0"/>
              <a:t>ORCHESTRA program</a:t>
            </a:r>
            <a:r>
              <a:rPr lang="hr-HR" dirty="0" smtClean="0"/>
              <a:t>a</a:t>
            </a:r>
            <a:endParaRPr lang="en-US" dirty="0"/>
          </a:p>
        </p:txBody>
      </p:sp>
      <p:sp>
        <p:nvSpPr>
          <p:cNvPr id="2" name="Title 1"/>
          <p:cNvSpPr>
            <a:spLocks noGrp="1"/>
          </p:cNvSpPr>
          <p:nvPr>
            <p:ph type="title"/>
          </p:nvPr>
        </p:nvSpPr>
        <p:spPr/>
        <p:txBody>
          <a:bodyPr/>
          <a:lstStyle/>
          <a:p>
            <a:r>
              <a:rPr lang="hr-HR" dirty="0" smtClean="0"/>
              <a:t>Klinički razvoj lijeka OCREVUS</a:t>
            </a:r>
            <a:r>
              <a:rPr lang="en-US" baseline="30000" dirty="0" smtClean="0"/>
              <a:t>®</a:t>
            </a:r>
            <a:r>
              <a:rPr lang="hr-HR" baseline="30000" dirty="0" smtClean="0"/>
              <a:t> </a:t>
            </a:r>
            <a:r>
              <a:rPr lang="hr-HR" dirty="0" smtClean="0"/>
              <a:t>(</a:t>
            </a:r>
            <a:r>
              <a:rPr lang="hr-HR" i="1" dirty="0" smtClean="0"/>
              <a:t>Ocrelizumab</a:t>
            </a:r>
            <a:r>
              <a:rPr lang="hr-HR" dirty="0" smtClean="0"/>
              <a:t>)</a:t>
            </a:r>
            <a:endParaRPr lang="en-US" dirty="0"/>
          </a:p>
        </p:txBody>
      </p:sp>
      <p:sp>
        <p:nvSpPr>
          <p:cNvPr id="21" name="Rectangle 20"/>
          <p:cNvSpPr/>
          <p:nvPr/>
        </p:nvSpPr>
        <p:spPr>
          <a:xfrm>
            <a:off x="2286000" y="6185065"/>
            <a:ext cx="78232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1200" dirty="0">
              <a:solidFill>
                <a:schemeClr val="tx1"/>
              </a:solidFill>
            </a:endParaRPr>
          </a:p>
        </p:txBody>
      </p:sp>
      <p:sp>
        <p:nvSpPr>
          <p:cNvPr id="8" name="Text Placeholder 5"/>
          <p:cNvSpPr txBox="1">
            <a:spLocks/>
          </p:cNvSpPr>
          <p:nvPr/>
        </p:nvSpPr>
        <p:spPr>
          <a:xfrm>
            <a:off x="6908801" y="6419221"/>
            <a:ext cx="5339404" cy="344488"/>
          </a:xfrm>
          <a:prstGeom prst="rect">
            <a:avLst/>
          </a:prstGeom>
        </p:spPr>
        <p:txBody>
          <a:bodyPr lIns="121917" tIns="60958" rIns="121917" bIns="60958"/>
          <a:lstStyle>
            <a:lvl1pPr marL="169863" indent="-169863" algn="l" defTabSz="914400" rtl="0" eaLnBrk="1" latinLnBrk="0" hangingPunct="1">
              <a:lnSpc>
                <a:spcPct val="95000"/>
              </a:lnSpc>
              <a:spcBef>
                <a:spcPts val="1200"/>
              </a:spcBef>
              <a:buClr>
                <a:schemeClr val="accent1"/>
              </a:buClr>
              <a:buSzPct val="110000"/>
              <a:buFont typeface="Arial" pitchFamily="34" charset="0"/>
              <a:buChar char="•"/>
              <a:defRPr sz="1600" kern="1200">
                <a:solidFill>
                  <a:schemeClr val="tx1">
                    <a:lumMod val="75000"/>
                    <a:lumOff val="25000"/>
                  </a:schemeClr>
                </a:solidFill>
                <a:latin typeface="Imago" panose="020B0500060000020004" pitchFamily="34" charset="0"/>
                <a:ea typeface="+mn-ea"/>
                <a:cs typeface="+mn-cs"/>
              </a:defRPr>
            </a:lvl1pPr>
            <a:lvl2pPr marL="576263" indent="-228600" algn="l" defTabSz="914400" rtl="0" eaLnBrk="1" latinLnBrk="0" hangingPunct="1">
              <a:lnSpc>
                <a:spcPct val="95000"/>
              </a:lnSpc>
              <a:spcBef>
                <a:spcPts val="400"/>
              </a:spcBef>
              <a:buClr>
                <a:schemeClr val="accent1"/>
              </a:buClr>
              <a:buFont typeface="Arial" pitchFamily="34" charset="0"/>
              <a:buChar char="–"/>
              <a:defRPr sz="1400" kern="1200">
                <a:solidFill>
                  <a:schemeClr val="tx1">
                    <a:lumMod val="75000"/>
                    <a:lumOff val="25000"/>
                  </a:schemeClr>
                </a:solidFill>
                <a:latin typeface="Imago" panose="020B0500060000020004" pitchFamily="34" charset="0"/>
                <a:ea typeface="+mn-ea"/>
                <a:cs typeface="+mn-cs"/>
              </a:defRPr>
            </a:lvl2pPr>
            <a:lvl3pPr marL="804863" indent="-117475" algn="l" defTabSz="914400" rtl="0" eaLnBrk="1" latinLnBrk="0" hangingPunct="1">
              <a:lnSpc>
                <a:spcPct val="95000"/>
              </a:lnSpc>
              <a:spcBef>
                <a:spcPts val="300"/>
              </a:spcBef>
              <a:buClr>
                <a:schemeClr val="accent1"/>
              </a:buClr>
              <a:buFont typeface="Arial" pitchFamily="34" charset="0"/>
              <a:buChar char="•"/>
              <a:defRPr sz="1200" kern="1200">
                <a:solidFill>
                  <a:schemeClr val="tx1">
                    <a:lumMod val="75000"/>
                    <a:lumOff val="25000"/>
                  </a:schemeClr>
                </a:solidFill>
                <a:latin typeface="Imago" panose="020B0500060000020004" pitchFamily="34" charset="0"/>
                <a:ea typeface="+mn-ea"/>
                <a:cs typeface="+mn-cs"/>
              </a:defRPr>
            </a:lvl3pPr>
            <a:lvl4pPr marL="1084263"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4pPr>
            <a:lvl5pPr marL="1371600"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900" dirty="0">
                <a:solidFill>
                  <a:schemeClr val="tx1"/>
                </a:solidFill>
              </a:rPr>
              <a:t> </a:t>
            </a:r>
            <a:r>
              <a:rPr lang="hr-HR" sz="900" dirty="0">
                <a:solidFill>
                  <a:schemeClr val="tx1"/>
                </a:solidFill>
              </a:rPr>
              <a:t/>
            </a:r>
            <a:br>
              <a:rPr lang="hr-HR" sz="900" dirty="0">
                <a:solidFill>
                  <a:schemeClr val="tx1"/>
                </a:solidFill>
              </a:rPr>
            </a:br>
            <a:r>
              <a:rPr lang="hr-HR" sz="900" baseline="30000" dirty="0">
                <a:solidFill>
                  <a:schemeClr val="tx1"/>
                </a:solidFill>
              </a:rPr>
              <a:t>3</a:t>
            </a:r>
            <a:r>
              <a:rPr lang="en-US" sz="900" dirty="0" err="1">
                <a:solidFill>
                  <a:schemeClr val="tx1"/>
                </a:solidFill>
              </a:rPr>
              <a:t>Montalban</a:t>
            </a:r>
            <a:r>
              <a:rPr lang="en-US" sz="900" dirty="0">
                <a:solidFill>
                  <a:schemeClr val="tx1"/>
                </a:solidFill>
              </a:rPr>
              <a:t> X, et al. N </a:t>
            </a:r>
            <a:r>
              <a:rPr lang="en-US" sz="900" dirty="0" err="1">
                <a:solidFill>
                  <a:schemeClr val="tx1"/>
                </a:solidFill>
              </a:rPr>
              <a:t>Engl</a:t>
            </a:r>
            <a:r>
              <a:rPr lang="en-US" sz="900" dirty="0">
                <a:solidFill>
                  <a:schemeClr val="tx1"/>
                </a:solidFill>
              </a:rPr>
              <a:t> J Med 2017;376:209–220. </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26169" y="2248807"/>
            <a:ext cx="7152334" cy="36784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8295381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384"/>
          <a:stretch/>
        </p:blipFill>
        <p:spPr bwMode="auto">
          <a:xfrm>
            <a:off x="386366" y="685801"/>
            <a:ext cx="11662295" cy="46668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bs-Latn-BA" dirty="0" smtClean="0"/>
              <a:t>OCREVUS</a:t>
            </a:r>
            <a:endParaRPr lang="en-US" dirty="0"/>
          </a:p>
        </p:txBody>
      </p:sp>
      <p:sp>
        <p:nvSpPr>
          <p:cNvPr id="6" name="Text Placeholder 5"/>
          <p:cNvSpPr>
            <a:spLocks noGrp="1"/>
          </p:cNvSpPr>
          <p:nvPr>
            <p:ph type="body" sz="quarter" idx="13"/>
          </p:nvPr>
        </p:nvSpPr>
        <p:spPr>
          <a:xfrm>
            <a:off x="5294577" y="6332765"/>
            <a:ext cx="6754084" cy="344488"/>
          </a:xfrm>
        </p:spPr>
        <p:txBody>
          <a:bodyPr/>
          <a:lstStyle/>
          <a:p>
            <a:pPr algn="r"/>
            <a:r>
              <a:rPr lang="bs-Latn-BA" sz="900" baseline="30000" dirty="0">
                <a:solidFill>
                  <a:schemeClr val="bg1">
                    <a:lumMod val="50000"/>
                  </a:schemeClr>
                </a:solidFill>
                <a:hlinkClick r:id="rId4"/>
              </a:rPr>
              <a:t>1</a:t>
            </a:r>
            <a:r>
              <a:rPr lang="en-US" sz="900" dirty="0">
                <a:solidFill>
                  <a:schemeClr val="bg1">
                    <a:lumMod val="50000"/>
                  </a:schemeClr>
                </a:solidFill>
                <a:hlinkClick r:id="rId4"/>
              </a:rPr>
              <a:t>https://www.fda.gov/newsevents/newsroom/pressannouncements/ucm549325.htm</a:t>
            </a:r>
            <a:r>
              <a:rPr lang="bs-Latn-BA" sz="900" dirty="0">
                <a:solidFill>
                  <a:schemeClr val="bg1">
                    <a:lumMod val="50000"/>
                  </a:schemeClr>
                </a:solidFill>
              </a:rPr>
              <a:t>, pristupljeno 19.10.2018.</a:t>
            </a:r>
            <a:br>
              <a:rPr lang="bs-Latn-BA" sz="900" dirty="0">
                <a:solidFill>
                  <a:schemeClr val="bg1">
                    <a:lumMod val="50000"/>
                  </a:schemeClr>
                </a:solidFill>
              </a:rPr>
            </a:br>
            <a:r>
              <a:rPr lang="bs-Latn-BA" sz="900" baseline="30000" dirty="0">
                <a:solidFill>
                  <a:schemeClr val="bg1">
                    <a:lumMod val="50000"/>
                  </a:schemeClr>
                </a:solidFill>
                <a:hlinkClick r:id="rId5"/>
              </a:rPr>
              <a:t>2</a:t>
            </a:r>
            <a:r>
              <a:rPr lang="bs-Latn-BA" sz="900" dirty="0">
                <a:solidFill>
                  <a:schemeClr val="bg1">
                    <a:lumMod val="50000"/>
                  </a:schemeClr>
                </a:solidFill>
                <a:hlinkClick r:id="rId5"/>
              </a:rPr>
              <a:t>https://www.roche.com/investors/updates/inv-update-2016-02-17.htm</a:t>
            </a:r>
            <a:r>
              <a:rPr lang="bs-Latn-BA" sz="900" dirty="0">
                <a:solidFill>
                  <a:schemeClr val="bg1">
                    <a:lumMod val="50000"/>
                  </a:schemeClr>
                </a:solidFill>
              </a:rPr>
              <a:t> pristupljeno 19.10.2018.</a:t>
            </a:r>
            <a:endParaRPr lang="en-US" sz="900" dirty="0">
              <a:solidFill>
                <a:schemeClr val="bg1">
                  <a:lumMod val="50000"/>
                </a:schemeClr>
              </a:solidFill>
            </a:endParaRPr>
          </a:p>
        </p:txBody>
      </p:sp>
      <p:sp>
        <p:nvSpPr>
          <p:cNvPr id="4" name="Rectangle 3"/>
          <p:cNvSpPr/>
          <p:nvPr/>
        </p:nvSpPr>
        <p:spPr>
          <a:xfrm>
            <a:off x="711200" y="1803400"/>
            <a:ext cx="11134261" cy="1508101"/>
          </a:xfrm>
          <a:prstGeom prst="rect">
            <a:avLst/>
          </a:prstGeom>
        </p:spPr>
        <p:txBody>
          <a:bodyPr wrap="square" lIns="121917" tIns="60958" rIns="121917" bIns="60958">
            <a:spAutoFit/>
          </a:bodyPr>
          <a:lstStyle/>
          <a:p>
            <a:r>
              <a:rPr lang="en-US" b="1" dirty="0"/>
              <a:t>U.S. FDA </a:t>
            </a:r>
            <a:r>
              <a:rPr lang="bs-Latn-BA" b="1" dirty="0" smtClean="0"/>
              <a:t>dodjeljuje </a:t>
            </a:r>
            <a:r>
              <a:rPr lang="en-US" b="1" i="1" dirty="0" smtClean="0"/>
              <a:t>Breakthrough </a:t>
            </a:r>
            <a:r>
              <a:rPr lang="en-US" b="1" i="1" dirty="0"/>
              <a:t>Therapy Designation </a:t>
            </a:r>
            <a:r>
              <a:rPr lang="bs-Latn-BA" b="1" dirty="0" smtClean="0"/>
              <a:t>za Roche lijek ocrelizumab u</a:t>
            </a:r>
            <a:r>
              <a:rPr lang="en-US" b="1" dirty="0" smtClean="0"/>
              <a:t> </a:t>
            </a:r>
            <a:r>
              <a:rPr lang="en-US" b="1" dirty="0" err="1" smtClean="0"/>
              <a:t>primar</a:t>
            </a:r>
            <a:r>
              <a:rPr lang="bs-Latn-BA" b="1" dirty="0" smtClean="0"/>
              <a:t>no progresivnoj formi MS. Ocrelizumab je prvi </a:t>
            </a:r>
          </a:p>
          <a:p>
            <a:r>
              <a:rPr lang="bs-Latn-BA" b="1" dirty="0" smtClean="0"/>
              <a:t>ispitivani lijek koji je dobio status </a:t>
            </a:r>
            <a:r>
              <a:rPr lang="en-US" b="1" i="1" dirty="0" smtClean="0"/>
              <a:t>Breakthrough </a:t>
            </a:r>
            <a:r>
              <a:rPr lang="en-US" b="1" i="1" dirty="0"/>
              <a:t>Therapy Designation </a:t>
            </a:r>
            <a:r>
              <a:rPr lang="bs-Latn-BA" b="1" dirty="0"/>
              <a:t>u</a:t>
            </a:r>
            <a:r>
              <a:rPr lang="en-US" b="1" dirty="0" smtClean="0"/>
              <a:t> </a:t>
            </a:r>
            <a:endParaRPr lang="bs-Latn-BA" b="1" dirty="0" smtClean="0"/>
          </a:p>
          <a:p>
            <a:r>
              <a:rPr lang="bs-Latn-BA" b="1" dirty="0" smtClean="0"/>
              <a:t>Multiploj sklerozi</a:t>
            </a:r>
            <a:r>
              <a:rPr lang="en-US" b="1" dirty="0" smtClean="0"/>
              <a:t> </a:t>
            </a:r>
            <a:r>
              <a:rPr lang="en-US" b="1" dirty="0"/>
              <a:t>(</a:t>
            </a:r>
            <a:r>
              <a:rPr lang="en-US" b="1" dirty="0" smtClean="0"/>
              <a:t>MS)</a:t>
            </a:r>
            <a:r>
              <a:rPr lang="bs-Latn-BA" b="1" baseline="30000" dirty="0" smtClean="0"/>
              <a:t>1</a:t>
            </a:r>
            <a:r>
              <a:rPr lang="bs-Latn-BA" b="1" dirty="0" smtClean="0"/>
              <a:t>. </a:t>
            </a:r>
          </a:p>
          <a:p>
            <a:r>
              <a:rPr lang="bs-Latn-BA" b="1" dirty="0" smtClean="0"/>
              <a:t>Dvanaesti </a:t>
            </a:r>
            <a:r>
              <a:rPr lang="en-US" b="1" i="1" dirty="0" smtClean="0"/>
              <a:t>Breakthrough </a:t>
            </a:r>
            <a:r>
              <a:rPr lang="en-US" b="1" i="1" dirty="0"/>
              <a:t>Therapy Designation</a:t>
            </a:r>
            <a:r>
              <a:rPr lang="en-US" b="1" dirty="0"/>
              <a:t> </a:t>
            </a:r>
            <a:r>
              <a:rPr lang="bs-Latn-BA" b="1" dirty="0" smtClean="0"/>
              <a:t>u</a:t>
            </a:r>
            <a:r>
              <a:rPr lang="en-US" b="1" dirty="0" smtClean="0"/>
              <a:t> Roche </a:t>
            </a:r>
            <a:r>
              <a:rPr lang="bs-Latn-BA" b="1" dirty="0" smtClean="0"/>
              <a:t>portfoliu</a:t>
            </a:r>
            <a:r>
              <a:rPr lang="en-US" b="1" dirty="0" smtClean="0"/>
              <a:t> </a:t>
            </a:r>
            <a:r>
              <a:rPr lang="bs-Latn-BA" b="1" dirty="0" smtClean="0"/>
              <a:t>od</a:t>
            </a:r>
            <a:r>
              <a:rPr lang="en-US" b="1" dirty="0" smtClean="0"/>
              <a:t> 2013</a:t>
            </a:r>
            <a:r>
              <a:rPr lang="bs-Latn-BA" b="1" baseline="30000" dirty="0" smtClean="0"/>
              <a:t>2</a:t>
            </a:r>
            <a:r>
              <a:rPr lang="bs-Latn-BA" b="1" dirty="0" smtClean="0"/>
              <a:t>.</a:t>
            </a:r>
            <a:endParaRPr lang="en-US" dirty="0">
              <a:effectLst/>
            </a:endParaRPr>
          </a:p>
        </p:txBody>
      </p:sp>
    </p:spTree>
    <p:extLst>
      <p:ext uri="{BB962C8B-B14F-4D97-AF65-F5344CB8AC3E}">
        <p14:creationId xmlns="" xmlns:p14="http://schemas.microsoft.com/office/powerpoint/2010/main" val="30737739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06DAC22-6EA3-45D1-A429-A13EEC5C440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1200" y="1092199"/>
            <a:ext cx="10769600" cy="4931804"/>
          </a:xfrm>
          <a:prstGeom prst="rect">
            <a:avLst/>
          </a:prstGeom>
        </p:spPr>
      </p:pic>
      <p:sp>
        <p:nvSpPr>
          <p:cNvPr id="6" name="Title 1"/>
          <p:cNvSpPr>
            <a:spLocks noGrp="1"/>
          </p:cNvSpPr>
          <p:nvPr>
            <p:ph type="title"/>
          </p:nvPr>
        </p:nvSpPr>
        <p:spPr/>
        <p:txBody>
          <a:bodyPr>
            <a:normAutofit/>
          </a:bodyPr>
          <a:lstStyle/>
          <a:p>
            <a:r>
              <a:rPr lang="en-US" dirty="0"/>
              <a:t>ORATORIO: </a:t>
            </a:r>
            <a:r>
              <a:rPr lang="hr-HR" dirty="0" smtClean="0"/>
              <a:t>Dizajn studije</a:t>
            </a:r>
            <a:endParaRPr lang="en-GB" dirty="0"/>
          </a:p>
        </p:txBody>
      </p:sp>
      <p:sp>
        <p:nvSpPr>
          <p:cNvPr id="7" name="Text Placeholder 5"/>
          <p:cNvSpPr txBox="1">
            <a:spLocks/>
          </p:cNvSpPr>
          <p:nvPr/>
        </p:nvSpPr>
        <p:spPr>
          <a:xfrm>
            <a:off x="6908801" y="6419221"/>
            <a:ext cx="5339404" cy="344488"/>
          </a:xfrm>
          <a:prstGeom prst="rect">
            <a:avLst/>
          </a:prstGeom>
        </p:spPr>
        <p:txBody>
          <a:bodyPr lIns="121917" tIns="60958" rIns="121917" bIns="60958"/>
          <a:lstStyle>
            <a:lvl1pPr marL="169863" indent="-169863" algn="l" defTabSz="914400" rtl="0" eaLnBrk="1" latinLnBrk="0" hangingPunct="1">
              <a:lnSpc>
                <a:spcPct val="95000"/>
              </a:lnSpc>
              <a:spcBef>
                <a:spcPts val="1200"/>
              </a:spcBef>
              <a:buClr>
                <a:schemeClr val="accent1"/>
              </a:buClr>
              <a:buSzPct val="110000"/>
              <a:buFont typeface="Arial" pitchFamily="34" charset="0"/>
              <a:buChar char="•"/>
              <a:defRPr sz="1600" kern="1200">
                <a:solidFill>
                  <a:schemeClr val="tx1">
                    <a:lumMod val="75000"/>
                    <a:lumOff val="25000"/>
                  </a:schemeClr>
                </a:solidFill>
                <a:latin typeface="Imago" panose="020B0500060000020004" pitchFamily="34" charset="0"/>
                <a:ea typeface="+mn-ea"/>
                <a:cs typeface="+mn-cs"/>
              </a:defRPr>
            </a:lvl1pPr>
            <a:lvl2pPr marL="576263" indent="-228600" algn="l" defTabSz="914400" rtl="0" eaLnBrk="1" latinLnBrk="0" hangingPunct="1">
              <a:lnSpc>
                <a:spcPct val="95000"/>
              </a:lnSpc>
              <a:spcBef>
                <a:spcPts val="400"/>
              </a:spcBef>
              <a:buClr>
                <a:schemeClr val="accent1"/>
              </a:buClr>
              <a:buFont typeface="Arial" pitchFamily="34" charset="0"/>
              <a:buChar char="–"/>
              <a:defRPr sz="1400" kern="1200">
                <a:solidFill>
                  <a:schemeClr val="tx1">
                    <a:lumMod val="75000"/>
                    <a:lumOff val="25000"/>
                  </a:schemeClr>
                </a:solidFill>
                <a:latin typeface="Imago" panose="020B0500060000020004" pitchFamily="34" charset="0"/>
                <a:ea typeface="+mn-ea"/>
                <a:cs typeface="+mn-cs"/>
              </a:defRPr>
            </a:lvl2pPr>
            <a:lvl3pPr marL="804863" indent="-117475" algn="l" defTabSz="914400" rtl="0" eaLnBrk="1" latinLnBrk="0" hangingPunct="1">
              <a:lnSpc>
                <a:spcPct val="95000"/>
              </a:lnSpc>
              <a:spcBef>
                <a:spcPts val="300"/>
              </a:spcBef>
              <a:buClr>
                <a:schemeClr val="accent1"/>
              </a:buClr>
              <a:buFont typeface="Arial" pitchFamily="34" charset="0"/>
              <a:buChar char="•"/>
              <a:defRPr sz="1200" kern="1200">
                <a:solidFill>
                  <a:schemeClr val="tx1">
                    <a:lumMod val="75000"/>
                    <a:lumOff val="25000"/>
                  </a:schemeClr>
                </a:solidFill>
                <a:latin typeface="Imago" panose="020B0500060000020004" pitchFamily="34" charset="0"/>
                <a:ea typeface="+mn-ea"/>
                <a:cs typeface="+mn-cs"/>
              </a:defRPr>
            </a:lvl3pPr>
            <a:lvl4pPr marL="1084263"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4pPr>
            <a:lvl5pPr marL="1371600"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900" dirty="0">
                <a:solidFill>
                  <a:schemeClr val="tx1"/>
                </a:solidFill>
              </a:rPr>
              <a:t> </a:t>
            </a:r>
            <a:r>
              <a:rPr lang="hr-HR" sz="900" dirty="0">
                <a:solidFill>
                  <a:schemeClr val="tx1"/>
                </a:solidFill>
              </a:rPr>
              <a:t/>
            </a:r>
            <a:br>
              <a:rPr lang="hr-HR" sz="900" dirty="0">
                <a:solidFill>
                  <a:schemeClr val="tx1"/>
                </a:solidFill>
              </a:rPr>
            </a:br>
            <a:r>
              <a:rPr lang="hr-HR" sz="900" baseline="30000" dirty="0">
                <a:solidFill>
                  <a:schemeClr val="tx1"/>
                </a:solidFill>
              </a:rPr>
              <a:t>3</a:t>
            </a:r>
            <a:r>
              <a:rPr lang="en-US" sz="900" dirty="0" err="1">
                <a:solidFill>
                  <a:schemeClr val="tx1"/>
                </a:solidFill>
              </a:rPr>
              <a:t>Montalban</a:t>
            </a:r>
            <a:r>
              <a:rPr lang="en-US" sz="900" dirty="0">
                <a:solidFill>
                  <a:schemeClr val="tx1"/>
                </a:solidFill>
              </a:rPr>
              <a:t> X, et al. N </a:t>
            </a:r>
            <a:r>
              <a:rPr lang="en-US" sz="900" dirty="0" err="1">
                <a:solidFill>
                  <a:schemeClr val="tx1"/>
                </a:solidFill>
              </a:rPr>
              <a:t>Engl</a:t>
            </a:r>
            <a:r>
              <a:rPr lang="en-US" sz="900" dirty="0">
                <a:solidFill>
                  <a:schemeClr val="tx1"/>
                </a:solidFill>
              </a:rPr>
              <a:t> J Med 2017;376:209–220. </a:t>
            </a:r>
          </a:p>
        </p:txBody>
      </p:sp>
    </p:spTree>
    <p:extLst>
      <p:ext uri="{BB962C8B-B14F-4D97-AF65-F5344CB8AC3E}">
        <p14:creationId xmlns="" xmlns:p14="http://schemas.microsoft.com/office/powerpoint/2010/main" val="111073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0"/>
            <a:ext cx="10769600" cy="914400"/>
          </a:xfrm>
        </p:spPr>
        <p:txBody>
          <a:bodyPr>
            <a:normAutofit/>
          </a:bodyPr>
          <a:lstStyle/>
          <a:p>
            <a:r>
              <a:rPr lang="bs-Latn-BA" sz="2700" dirty="0"/>
              <a:t>ORATORIO Primarni ishod: V</a:t>
            </a:r>
            <a:r>
              <a:rPr lang="vi-VN" sz="2700" dirty="0"/>
              <a:t>rijeme do pojave 12-</a:t>
            </a:r>
            <a:r>
              <a:rPr lang="hr-HR" sz="2700" dirty="0"/>
              <a:t>sedmične</a:t>
            </a:r>
            <a:r>
              <a:rPr lang="vi-VN" sz="2700" dirty="0"/>
              <a:t> potvrđene progresije onesposobljenja</a:t>
            </a:r>
            <a:r>
              <a:rPr lang="bs-Latn-BA" sz="2700" dirty="0"/>
              <a:t> (12-week CDP)</a:t>
            </a:r>
            <a:endParaRPr lang="en-US" sz="2700" dirty="0"/>
          </a:p>
        </p:txBody>
      </p:sp>
      <p:sp>
        <p:nvSpPr>
          <p:cNvPr id="6" name="Text Placeholder 5"/>
          <p:cNvSpPr>
            <a:spLocks noGrp="1"/>
          </p:cNvSpPr>
          <p:nvPr>
            <p:ph type="body" sz="quarter" idx="13"/>
          </p:nvPr>
        </p:nvSpPr>
        <p:spPr>
          <a:xfrm>
            <a:off x="6852597" y="6513512"/>
            <a:ext cx="5339404" cy="344488"/>
          </a:xfrm>
        </p:spPr>
        <p:txBody>
          <a:bodyPr/>
          <a:lstStyle/>
          <a:p>
            <a:pPr algn="r"/>
            <a:r>
              <a:rPr lang="en-GB" sz="900" dirty="0" err="1">
                <a:solidFill>
                  <a:schemeClr val="bg1"/>
                </a:solidFill>
                <a:latin typeface="Imago" pitchFamily="2" charset="0"/>
              </a:rPr>
              <a:t>Wolinsky</a:t>
            </a:r>
            <a:r>
              <a:rPr lang="en-GB" sz="900" dirty="0">
                <a:solidFill>
                  <a:schemeClr val="bg1"/>
                </a:solidFill>
                <a:latin typeface="Imago" pitchFamily="2" charset="0"/>
              </a:rPr>
              <a:t> JS</a:t>
            </a:r>
            <a:r>
              <a:rPr lang="en-GB" sz="900" i="1" dirty="0">
                <a:solidFill>
                  <a:schemeClr val="bg1"/>
                </a:solidFill>
                <a:latin typeface="Imago" pitchFamily="2" charset="0"/>
              </a:rPr>
              <a:t>, et al. </a:t>
            </a:r>
            <a:r>
              <a:rPr lang="en-GB" sz="900" dirty="0">
                <a:solidFill>
                  <a:schemeClr val="bg1"/>
                </a:solidFill>
                <a:latin typeface="Imago" pitchFamily="2" charset="0"/>
              </a:rPr>
              <a:t>Presented at ECTRIMS 2017 (Poster 1234). </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06630" y="1498600"/>
            <a:ext cx="9278148" cy="4368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714792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1" y="889000"/>
            <a:ext cx="9254809" cy="51052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381000"/>
            <a:ext cx="10160000" cy="914400"/>
          </a:xfrm>
        </p:spPr>
        <p:txBody>
          <a:bodyPr>
            <a:normAutofit/>
          </a:bodyPr>
          <a:lstStyle/>
          <a:p>
            <a:r>
              <a:rPr lang="bs-Latn-BA" sz="2700" dirty="0"/>
              <a:t>ORATORIO Sekundarni ishod: mjerenje pogoršanja na osnovu testa hodanja u dužini od 25 stopa (T25FW)</a:t>
            </a:r>
            <a:endParaRPr lang="en-US" sz="2700" dirty="0"/>
          </a:p>
        </p:txBody>
      </p:sp>
      <p:sp>
        <p:nvSpPr>
          <p:cNvPr id="6" name="Text Placeholder 5"/>
          <p:cNvSpPr>
            <a:spLocks noGrp="1"/>
          </p:cNvSpPr>
          <p:nvPr>
            <p:ph type="body" sz="quarter" idx="13"/>
          </p:nvPr>
        </p:nvSpPr>
        <p:spPr>
          <a:xfrm>
            <a:off x="6852597" y="6513512"/>
            <a:ext cx="5339404" cy="344488"/>
          </a:xfrm>
        </p:spPr>
        <p:txBody>
          <a:bodyPr/>
          <a:lstStyle/>
          <a:p>
            <a:pPr algn="r"/>
            <a:r>
              <a:rPr lang="en-GB" sz="900" dirty="0" err="1">
                <a:solidFill>
                  <a:schemeClr val="bg1"/>
                </a:solidFill>
                <a:latin typeface="Imago" pitchFamily="2" charset="0"/>
              </a:rPr>
              <a:t>Wolinsky</a:t>
            </a:r>
            <a:r>
              <a:rPr lang="en-GB" sz="900" dirty="0">
                <a:solidFill>
                  <a:schemeClr val="bg1"/>
                </a:solidFill>
                <a:latin typeface="Imago" pitchFamily="2" charset="0"/>
              </a:rPr>
              <a:t> JS</a:t>
            </a:r>
            <a:r>
              <a:rPr lang="en-GB" sz="900" i="1" dirty="0">
                <a:solidFill>
                  <a:schemeClr val="bg1"/>
                </a:solidFill>
                <a:latin typeface="Imago" pitchFamily="2" charset="0"/>
              </a:rPr>
              <a:t>, et al. </a:t>
            </a:r>
            <a:r>
              <a:rPr lang="en-GB" sz="900" dirty="0">
                <a:solidFill>
                  <a:schemeClr val="bg1"/>
                </a:solidFill>
                <a:latin typeface="Imago" pitchFamily="2" charset="0"/>
              </a:rPr>
              <a:t>Presented at ECTRIMS 2017 (Poster 1234). </a:t>
            </a:r>
          </a:p>
        </p:txBody>
      </p:sp>
    </p:spTree>
    <p:extLst>
      <p:ext uri="{BB962C8B-B14F-4D97-AF65-F5344CB8AC3E}">
        <p14:creationId xmlns="" xmlns:p14="http://schemas.microsoft.com/office/powerpoint/2010/main" val="34091058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668000" cy="914400"/>
          </a:xfrm>
        </p:spPr>
        <p:txBody>
          <a:bodyPr>
            <a:normAutofit/>
          </a:bodyPr>
          <a:lstStyle/>
          <a:p>
            <a:r>
              <a:rPr lang="bs-Latn-BA" dirty="0"/>
              <a:t>ORATORIO Sekundarni </a:t>
            </a:r>
            <a:r>
              <a:rPr lang="bs-Latn-BA" dirty="0" smtClean="0"/>
              <a:t>ishod: </a:t>
            </a:r>
            <a:r>
              <a:rPr lang="en-US" dirty="0" err="1" smtClean="0"/>
              <a:t>Ukupan</a:t>
            </a:r>
            <a:r>
              <a:rPr lang="en-US" dirty="0" smtClean="0"/>
              <a:t> </a:t>
            </a:r>
            <a:r>
              <a:rPr lang="en-US" dirty="0" err="1"/>
              <a:t>volumen</a:t>
            </a:r>
            <a:r>
              <a:rPr lang="en-US" dirty="0"/>
              <a:t> </a:t>
            </a:r>
            <a:r>
              <a:rPr lang="en-US" dirty="0" err="1"/>
              <a:t>hiperintenzivnih</a:t>
            </a:r>
            <a:r>
              <a:rPr lang="en-US" dirty="0"/>
              <a:t> T2 </a:t>
            </a:r>
            <a:r>
              <a:rPr lang="en-US" dirty="0" err="1"/>
              <a:t>lezija</a:t>
            </a:r>
            <a:endParaRPr lang="en-US" dirty="0"/>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43201" y="1193801"/>
            <a:ext cx="6413500" cy="53077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 Placeholder 5"/>
          <p:cNvSpPr>
            <a:spLocks noGrp="1"/>
          </p:cNvSpPr>
          <p:nvPr>
            <p:ph type="body" sz="quarter" idx="13"/>
          </p:nvPr>
        </p:nvSpPr>
        <p:spPr>
          <a:xfrm>
            <a:off x="6852597" y="6513512"/>
            <a:ext cx="5339404" cy="344488"/>
          </a:xfrm>
        </p:spPr>
        <p:txBody>
          <a:bodyPr/>
          <a:lstStyle/>
          <a:p>
            <a:pPr algn="r"/>
            <a:r>
              <a:rPr lang="en-GB" sz="900" dirty="0" err="1">
                <a:solidFill>
                  <a:schemeClr val="bg1"/>
                </a:solidFill>
              </a:rPr>
              <a:t>Wolinsky</a:t>
            </a:r>
            <a:r>
              <a:rPr lang="en-GB" sz="900" dirty="0">
                <a:solidFill>
                  <a:schemeClr val="bg1"/>
                </a:solidFill>
              </a:rPr>
              <a:t> JS</a:t>
            </a:r>
            <a:r>
              <a:rPr lang="en-GB" sz="900" i="1" dirty="0">
                <a:solidFill>
                  <a:schemeClr val="bg1"/>
                </a:solidFill>
              </a:rPr>
              <a:t>, et al. </a:t>
            </a:r>
            <a:r>
              <a:rPr lang="en-GB" sz="900" dirty="0">
                <a:solidFill>
                  <a:schemeClr val="bg1"/>
                </a:solidFill>
              </a:rPr>
              <a:t>Presented at ECTRIMS 2017 (Poster 1234). </a:t>
            </a:r>
          </a:p>
        </p:txBody>
      </p:sp>
    </p:spTree>
    <p:extLst>
      <p:ext uri="{BB962C8B-B14F-4D97-AF65-F5344CB8AC3E}">
        <p14:creationId xmlns="" xmlns:p14="http://schemas.microsoft.com/office/powerpoint/2010/main" val="18304851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9400"/>
            <a:ext cx="10972800" cy="1219200"/>
          </a:xfrm>
        </p:spPr>
        <p:txBody>
          <a:bodyPr>
            <a:noAutofit/>
          </a:bodyPr>
          <a:lstStyle/>
          <a:p>
            <a:r>
              <a:rPr lang="bs-Latn-BA" sz="2700" dirty="0"/>
              <a:t>ORATORIO Ekspaloratorni ishodi: Značajno veći broj pacijenata </a:t>
            </a:r>
            <a:br>
              <a:rPr lang="bs-Latn-BA" sz="2700" dirty="0"/>
            </a:br>
            <a:r>
              <a:rPr lang="bs-Latn-BA" sz="2700" dirty="0"/>
              <a:t>koji su primali Ocrelizumab nije imao dokaze o progresiji u poređenju sa placebom</a:t>
            </a:r>
            <a:endParaRPr lang="en-US" sz="2700"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52800" y="1498601"/>
            <a:ext cx="5421669" cy="48158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 Placeholder 5"/>
          <p:cNvSpPr>
            <a:spLocks noGrp="1"/>
          </p:cNvSpPr>
          <p:nvPr>
            <p:ph type="body" sz="quarter" idx="13"/>
          </p:nvPr>
        </p:nvSpPr>
        <p:spPr>
          <a:xfrm>
            <a:off x="6852597" y="6513512"/>
            <a:ext cx="5339404" cy="344488"/>
          </a:xfrm>
        </p:spPr>
        <p:txBody>
          <a:bodyPr/>
          <a:lstStyle/>
          <a:p>
            <a:pPr algn="r"/>
            <a:r>
              <a:rPr lang="en-GB" sz="900" dirty="0" err="1">
                <a:solidFill>
                  <a:schemeClr val="bg1"/>
                </a:solidFill>
                <a:latin typeface="Imago" pitchFamily="2" charset="0"/>
              </a:rPr>
              <a:t>Wolinsky</a:t>
            </a:r>
            <a:r>
              <a:rPr lang="en-GB" sz="900" dirty="0">
                <a:solidFill>
                  <a:schemeClr val="bg1"/>
                </a:solidFill>
                <a:latin typeface="Imago" pitchFamily="2" charset="0"/>
              </a:rPr>
              <a:t> JS</a:t>
            </a:r>
            <a:r>
              <a:rPr lang="en-GB" sz="900" i="1" dirty="0">
                <a:solidFill>
                  <a:schemeClr val="bg1"/>
                </a:solidFill>
                <a:latin typeface="Imago" pitchFamily="2" charset="0"/>
              </a:rPr>
              <a:t>, et al. </a:t>
            </a:r>
            <a:r>
              <a:rPr lang="en-GB" sz="900" dirty="0">
                <a:solidFill>
                  <a:schemeClr val="bg1"/>
                </a:solidFill>
                <a:latin typeface="Imago" pitchFamily="2" charset="0"/>
              </a:rPr>
              <a:t>Presented at ECTRIMS 2017 (Poster 1234). </a:t>
            </a:r>
          </a:p>
        </p:txBody>
      </p:sp>
    </p:spTree>
    <p:extLst>
      <p:ext uri="{BB962C8B-B14F-4D97-AF65-F5344CB8AC3E}">
        <p14:creationId xmlns="" xmlns:p14="http://schemas.microsoft.com/office/powerpoint/2010/main" val="25622417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Vrijeme do</a:t>
            </a:r>
            <a:r>
              <a:rPr lang="en-US" dirty="0" smtClean="0"/>
              <a:t> </a:t>
            </a:r>
            <a:r>
              <a:rPr lang="hr-HR" dirty="0" smtClean="0"/>
              <a:t>progresije</a:t>
            </a:r>
            <a:r>
              <a:rPr lang="en-US" dirty="0" smtClean="0"/>
              <a:t> EDSS </a:t>
            </a:r>
            <a:r>
              <a:rPr lang="en-US" dirty="0"/>
              <a:t>≥</a:t>
            </a:r>
            <a:r>
              <a:rPr lang="en-US" dirty="0" smtClean="0"/>
              <a:t>7</a:t>
            </a:r>
            <a:r>
              <a:rPr lang="hr-HR" dirty="0" smtClean="0"/>
              <a:t>,</a:t>
            </a:r>
            <a:r>
              <a:rPr lang="en-US" dirty="0" smtClean="0"/>
              <a:t>0 </a:t>
            </a:r>
            <a:r>
              <a:rPr lang="hr-HR" dirty="0" smtClean="0"/>
              <a:t>koja je potvrđene</a:t>
            </a:r>
            <a:r>
              <a:rPr lang="en-US" dirty="0" smtClean="0"/>
              <a:t> </a:t>
            </a:r>
            <a:r>
              <a:rPr lang="hr-HR" dirty="0" smtClean="0"/>
              <a:t>nakon</a:t>
            </a:r>
            <a:br>
              <a:rPr lang="hr-HR" dirty="0" smtClean="0"/>
            </a:br>
            <a:r>
              <a:rPr lang="hr-HR" dirty="0" smtClean="0"/>
              <a:t>24 sedmice u toku produženog kontrolnog perioda</a:t>
            </a:r>
            <a:r>
              <a:rPr lang="en-US" dirty="0" smtClean="0"/>
              <a:t> </a:t>
            </a:r>
            <a:r>
              <a:rPr lang="en-US" dirty="0"/>
              <a:t>(ECP)</a:t>
            </a:r>
          </a:p>
        </p:txBody>
      </p:sp>
      <p:sp>
        <p:nvSpPr>
          <p:cNvPr id="3" name="Content Placeholder 2"/>
          <p:cNvSpPr>
            <a:spLocks noGrp="1"/>
          </p:cNvSpPr>
          <p:nvPr>
            <p:ph idx="1"/>
          </p:nvPr>
        </p:nvSpPr>
        <p:spPr>
          <a:xfrm>
            <a:off x="812800" y="1397000"/>
            <a:ext cx="10261600" cy="619125"/>
          </a:xfrm>
        </p:spPr>
        <p:txBody>
          <a:bodyPr>
            <a:noAutofit/>
          </a:bodyPr>
          <a:lstStyle/>
          <a:p>
            <a:pPr marL="0" indent="0">
              <a:buNone/>
            </a:pPr>
            <a:r>
              <a:rPr lang="hr-HR" dirty="0" smtClean="0"/>
              <a:t>U</a:t>
            </a:r>
            <a:r>
              <a:rPr lang="en-US" dirty="0" smtClean="0"/>
              <a:t> ECP </a:t>
            </a:r>
            <a:r>
              <a:rPr lang="en-US" dirty="0"/>
              <a:t>ORATORIO, OCR </a:t>
            </a:r>
            <a:r>
              <a:rPr lang="hr-HR" dirty="0" smtClean="0"/>
              <a:t>je značajno smanjio rizik</a:t>
            </a:r>
            <a:r>
              <a:rPr lang="en-US" dirty="0" smtClean="0"/>
              <a:t> </a:t>
            </a:r>
            <a:r>
              <a:rPr lang="hr-HR" dirty="0" smtClean="0"/>
              <a:t>progresije</a:t>
            </a:r>
            <a:r>
              <a:rPr lang="en-US" dirty="0" smtClean="0"/>
              <a:t> EDSS </a:t>
            </a:r>
            <a:r>
              <a:rPr lang="en-US" dirty="0"/>
              <a:t>≥</a:t>
            </a:r>
            <a:r>
              <a:rPr lang="en-US" dirty="0" smtClean="0"/>
              <a:t>7</a:t>
            </a:r>
            <a:r>
              <a:rPr lang="hr-HR" dirty="0" smtClean="0"/>
              <a:t>,</a:t>
            </a:r>
            <a:r>
              <a:rPr lang="en-US" dirty="0" smtClean="0"/>
              <a:t>0 </a:t>
            </a:r>
            <a:r>
              <a:rPr lang="hr-HR" dirty="0" smtClean="0"/>
              <a:t>koja je potvrđena nakon 24 sedmice za 46% u poređenju sa placebom</a:t>
            </a:r>
            <a:endParaRPr lang="en-US" dirty="0"/>
          </a:p>
        </p:txBody>
      </p:sp>
      <p:grpSp>
        <p:nvGrpSpPr>
          <p:cNvPr id="573" name="Group 572"/>
          <p:cNvGrpSpPr>
            <a:grpSpLocks noChangeAspect="1"/>
          </p:cNvGrpSpPr>
          <p:nvPr/>
        </p:nvGrpSpPr>
        <p:grpSpPr>
          <a:xfrm>
            <a:off x="1417270" y="2179962"/>
            <a:ext cx="8570597" cy="4002040"/>
            <a:chOff x="915909" y="612529"/>
            <a:chExt cx="7085091" cy="3308383"/>
          </a:xfrm>
        </p:grpSpPr>
        <p:cxnSp>
          <p:nvCxnSpPr>
            <p:cNvPr id="574" name="Straight Connector 573"/>
            <p:cNvCxnSpPr/>
            <p:nvPr/>
          </p:nvCxnSpPr>
          <p:spPr>
            <a:xfrm>
              <a:off x="1731911" y="738475"/>
              <a:ext cx="0" cy="2658772"/>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575" name="Group 574"/>
            <p:cNvGrpSpPr/>
            <p:nvPr/>
          </p:nvGrpSpPr>
          <p:grpSpPr>
            <a:xfrm>
              <a:off x="1659911" y="738475"/>
              <a:ext cx="72000" cy="2658771"/>
              <a:chOff x="1436724" y="1520788"/>
              <a:chExt cx="72000" cy="2658771"/>
            </a:xfrm>
          </p:grpSpPr>
          <p:cxnSp>
            <p:nvCxnSpPr>
              <p:cNvPr id="1035" name="Straight Connector 1034"/>
              <p:cNvCxnSpPr/>
              <p:nvPr/>
            </p:nvCxnSpPr>
            <p:spPr>
              <a:xfrm rot="5400000">
                <a:off x="1472724" y="1484788"/>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36" name="Straight Connector 1035"/>
              <p:cNvCxnSpPr/>
              <p:nvPr/>
            </p:nvCxnSpPr>
            <p:spPr>
              <a:xfrm rot="5400000">
                <a:off x="1472724" y="2149481"/>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37" name="Straight Connector 1036"/>
              <p:cNvCxnSpPr/>
              <p:nvPr/>
            </p:nvCxnSpPr>
            <p:spPr>
              <a:xfrm rot="5400000">
                <a:off x="1472724" y="2814174"/>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38" name="Straight Connector 1037"/>
              <p:cNvCxnSpPr/>
              <p:nvPr/>
            </p:nvCxnSpPr>
            <p:spPr>
              <a:xfrm rot="5400000">
                <a:off x="1472724" y="3478867"/>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39" name="Straight Connector 1038"/>
              <p:cNvCxnSpPr/>
              <p:nvPr/>
            </p:nvCxnSpPr>
            <p:spPr>
              <a:xfrm rot="5400000">
                <a:off x="1472724" y="4143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576" name="Group 575"/>
            <p:cNvGrpSpPr/>
            <p:nvPr/>
          </p:nvGrpSpPr>
          <p:grpSpPr>
            <a:xfrm>
              <a:off x="1408951" y="636703"/>
              <a:ext cx="188173" cy="2862316"/>
              <a:chOff x="1200278" y="1419016"/>
              <a:chExt cx="188173" cy="2862316"/>
            </a:xfrm>
          </p:grpSpPr>
          <p:sp>
            <p:nvSpPr>
              <p:cNvPr id="1030" name="Rounded Rectangle 24">
                <a:extLst/>
              </p:cNvPr>
              <p:cNvSpPr/>
              <p:nvPr/>
            </p:nvSpPr>
            <p:spPr>
              <a:xfrm>
                <a:off x="1200278" y="1419016"/>
                <a:ext cx="188173" cy="20354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r"/>
                <a:r>
                  <a:rPr lang="en-GB" sz="1600" dirty="0">
                    <a:solidFill>
                      <a:schemeClr val="tx1"/>
                    </a:solidFill>
                    <a:latin typeface="Century Gothic" panose="020B0502020202020204" pitchFamily="34" charset="0"/>
                  </a:rPr>
                  <a:t>20</a:t>
                </a:r>
              </a:p>
            </p:txBody>
          </p:sp>
          <p:sp>
            <p:nvSpPr>
              <p:cNvPr id="1031" name="Rounded Rectangle 24">
                <a:extLst/>
              </p:cNvPr>
              <p:cNvSpPr/>
              <p:nvPr/>
            </p:nvSpPr>
            <p:spPr>
              <a:xfrm>
                <a:off x="1200279" y="2083709"/>
                <a:ext cx="188172" cy="20354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r"/>
                <a:r>
                  <a:rPr lang="en-GB" sz="1600" dirty="0">
                    <a:solidFill>
                      <a:schemeClr val="tx1"/>
                    </a:solidFill>
                    <a:latin typeface="Century Gothic" panose="020B0502020202020204" pitchFamily="34" charset="0"/>
                  </a:rPr>
                  <a:t>15</a:t>
                </a:r>
              </a:p>
            </p:txBody>
          </p:sp>
          <p:sp>
            <p:nvSpPr>
              <p:cNvPr id="1032" name="Rounded Rectangle 24">
                <a:extLst/>
              </p:cNvPr>
              <p:cNvSpPr/>
              <p:nvPr/>
            </p:nvSpPr>
            <p:spPr>
              <a:xfrm>
                <a:off x="1200279" y="2748402"/>
                <a:ext cx="188172" cy="20354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r"/>
                <a:r>
                  <a:rPr lang="en-GB" sz="1600" dirty="0">
                    <a:solidFill>
                      <a:schemeClr val="tx1"/>
                    </a:solidFill>
                    <a:latin typeface="Century Gothic" panose="020B0502020202020204" pitchFamily="34" charset="0"/>
                  </a:rPr>
                  <a:t>10</a:t>
                </a:r>
              </a:p>
            </p:txBody>
          </p:sp>
          <p:sp>
            <p:nvSpPr>
              <p:cNvPr id="1033" name="Rounded Rectangle 24">
                <a:extLst/>
              </p:cNvPr>
              <p:cNvSpPr/>
              <p:nvPr/>
            </p:nvSpPr>
            <p:spPr>
              <a:xfrm>
                <a:off x="1294364" y="3413095"/>
                <a:ext cx="94087" cy="20354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r"/>
                <a:r>
                  <a:rPr lang="en-GB" sz="1600" dirty="0">
                    <a:solidFill>
                      <a:schemeClr val="tx1"/>
                    </a:solidFill>
                    <a:latin typeface="Century Gothic" panose="020B0502020202020204" pitchFamily="34" charset="0"/>
                  </a:rPr>
                  <a:t>5</a:t>
                </a:r>
              </a:p>
            </p:txBody>
          </p:sp>
          <p:sp>
            <p:nvSpPr>
              <p:cNvPr id="1034" name="Rounded Rectangle 24">
                <a:extLst/>
              </p:cNvPr>
              <p:cNvSpPr/>
              <p:nvPr/>
            </p:nvSpPr>
            <p:spPr>
              <a:xfrm>
                <a:off x="1294364" y="4077787"/>
                <a:ext cx="94087" cy="20354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r"/>
                <a:r>
                  <a:rPr lang="en-GB" sz="1600" dirty="0">
                    <a:solidFill>
                      <a:schemeClr val="tx1"/>
                    </a:solidFill>
                    <a:latin typeface="Century Gothic" panose="020B0502020202020204" pitchFamily="34" charset="0"/>
                  </a:rPr>
                  <a:t>0</a:t>
                </a:r>
              </a:p>
            </p:txBody>
          </p:sp>
        </p:grpSp>
        <p:sp>
          <p:nvSpPr>
            <p:cNvPr id="577" name="Rounded Rectangle 24">
              <a:extLst/>
            </p:cNvPr>
            <p:cNvSpPr/>
            <p:nvPr/>
          </p:nvSpPr>
          <p:spPr>
            <a:xfrm rot="16200000">
              <a:off x="-452319" y="1980757"/>
              <a:ext cx="3118104" cy="381647"/>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hr-HR" sz="1500" b="1" dirty="0">
                  <a:solidFill>
                    <a:schemeClr val="tx1"/>
                  </a:solidFill>
                </a:rPr>
                <a:t>Proporcija pacijenata koji su imali</a:t>
              </a:r>
              <a:br>
                <a:rPr lang="hr-HR" sz="1500" b="1" dirty="0">
                  <a:solidFill>
                    <a:schemeClr val="tx1"/>
                  </a:solidFill>
                </a:rPr>
              </a:br>
              <a:r>
                <a:rPr lang="hr-HR" sz="1500" b="1" dirty="0">
                  <a:solidFill>
                    <a:schemeClr val="tx1"/>
                  </a:solidFill>
                </a:rPr>
                <a:t>potvrđenu progresiju onesposobljenje</a:t>
              </a:r>
              <a:r>
                <a:rPr lang="en-GB" sz="1500" b="1" dirty="0">
                  <a:solidFill>
                    <a:schemeClr val="tx1"/>
                  </a:solidFill>
                </a:rPr>
                <a:t> (%)</a:t>
              </a:r>
            </a:p>
          </p:txBody>
        </p:sp>
        <p:grpSp>
          <p:nvGrpSpPr>
            <p:cNvPr id="578" name="Group 577"/>
            <p:cNvGrpSpPr/>
            <p:nvPr/>
          </p:nvGrpSpPr>
          <p:grpSpPr>
            <a:xfrm>
              <a:off x="1684868" y="3494654"/>
              <a:ext cx="6242141" cy="203545"/>
              <a:chOff x="1461681" y="4262453"/>
              <a:chExt cx="6242141" cy="203545"/>
            </a:xfrm>
          </p:grpSpPr>
          <p:sp>
            <p:nvSpPr>
              <p:cNvPr id="1009" name="Rounded Rectangle 24">
                <a:extLst/>
              </p:cNvPr>
              <p:cNvSpPr/>
              <p:nvPr/>
            </p:nvSpPr>
            <p:spPr>
              <a:xfrm>
                <a:off x="1461681" y="4262453"/>
                <a:ext cx="94087" cy="20354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0</a:t>
                </a:r>
              </a:p>
            </p:txBody>
          </p:sp>
          <p:sp>
            <p:nvSpPr>
              <p:cNvPr id="1010" name="Rounded Rectangle 24">
                <a:extLst/>
              </p:cNvPr>
              <p:cNvSpPr/>
              <p:nvPr/>
            </p:nvSpPr>
            <p:spPr>
              <a:xfrm>
                <a:off x="1717336" y="4262453"/>
                <a:ext cx="188173"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12</a:t>
                </a:r>
              </a:p>
            </p:txBody>
          </p:sp>
          <p:sp>
            <p:nvSpPr>
              <p:cNvPr id="1011" name="Rounded Rectangle 24">
                <a:extLst/>
              </p:cNvPr>
              <p:cNvSpPr/>
              <p:nvPr/>
            </p:nvSpPr>
            <p:spPr>
              <a:xfrm>
                <a:off x="2020034" y="4262453"/>
                <a:ext cx="188173"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24</a:t>
                </a:r>
              </a:p>
            </p:txBody>
          </p:sp>
          <p:sp>
            <p:nvSpPr>
              <p:cNvPr id="1012" name="Rounded Rectangle 24">
                <a:extLst/>
              </p:cNvPr>
              <p:cNvSpPr/>
              <p:nvPr/>
            </p:nvSpPr>
            <p:spPr>
              <a:xfrm>
                <a:off x="2322732" y="4262453"/>
                <a:ext cx="188173"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36</a:t>
                </a:r>
              </a:p>
            </p:txBody>
          </p:sp>
          <p:sp>
            <p:nvSpPr>
              <p:cNvPr id="1013" name="Rounded Rectangle 24">
                <a:extLst/>
              </p:cNvPr>
              <p:cNvSpPr/>
              <p:nvPr/>
            </p:nvSpPr>
            <p:spPr>
              <a:xfrm>
                <a:off x="2625430" y="4262453"/>
                <a:ext cx="188173"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48</a:t>
                </a:r>
              </a:p>
            </p:txBody>
          </p:sp>
          <p:sp>
            <p:nvSpPr>
              <p:cNvPr id="1014" name="Rounded Rectangle 24">
                <a:extLst/>
              </p:cNvPr>
              <p:cNvSpPr/>
              <p:nvPr/>
            </p:nvSpPr>
            <p:spPr>
              <a:xfrm>
                <a:off x="2928127" y="4262453"/>
                <a:ext cx="188173"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60</a:t>
                </a:r>
              </a:p>
            </p:txBody>
          </p:sp>
          <p:sp>
            <p:nvSpPr>
              <p:cNvPr id="1015" name="Rounded Rectangle 24">
                <a:extLst/>
              </p:cNvPr>
              <p:cNvSpPr/>
              <p:nvPr/>
            </p:nvSpPr>
            <p:spPr>
              <a:xfrm>
                <a:off x="3230826" y="4262453"/>
                <a:ext cx="188173"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72</a:t>
                </a:r>
              </a:p>
            </p:txBody>
          </p:sp>
          <p:sp>
            <p:nvSpPr>
              <p:cNvPr id="1016" name="Rounded Rectangle 24">
                <a:extLst/>
              </p:cNvPr>
              <p:cNvSpPr/>
              <p:nvPr/>
            </p:nvSpPr>
            <p:spPr>
              <a:xfrm>
                <a:off x="3533524" y="4262453"/>
                <a:ext cx="188173"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84</a:t>
                </a:r>
              </a:p>
            </p:txBody>
          </p:sp>
          <p:sp>
            <p:nvSpPr>
              <p:cNvPr id="1017" name="Rounded Rectangle 24">
                <a:extLst/>
              </p:cNvPr>
              <p:cNvSpPr/>
              <p:nvPr/>
            </p:nvSpPr>
            <p:spPr>
              <a:xfrm>
                <a:off x="3836221" y="4262453"/>
                <a:ext cx="188173"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96</a:t>
                </a:r>
              </a:p>
            </p:txBody>
          </p:sp>
          <p:sp>
            <p:nvSpPr>
              <p:cNvPr id="1018" name="Rounded Rectangle 24">
                <a:extLst/>
              </p:cNvPr>
              <p:cNvSpPr/>
              <p:nvPr/>
            </p:nvSpPr>
            <p:spPr>
              <a:xfrm>
                <a:off x="4091876"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108</a:t>
                </a:r>
              </a:p>
            </p:txBody>
          </p:sp>
          <p:sp>
            <p:nvSpPr>
              <p:cNvPr id="1019" name="Rounded Rectangle 24">
                <a:extLst/>
              </p:cNvPr>
              <p:cNvSpPr/>
              <p:nvPr/>
            </p:nvSpPr>
            <p:spPr>
              <a:xfrm>
                <a:off x="4394575"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120</a:t>
                </a:r>
              </a:p>
            </p:txBody>
          </p:sp>
          <p:sp>
            <p:nvSpPr>
              <p:cNvPr id="1020" name="Rounded Rectangle 24">
                <a:extLst/>
              </p:cNvPr>
              <p:cNvSpPr/>
              <p:nvPr/>
            </p:nvSpPr>
            <p:spPr>
              <a:xfrm>
                <a:off x="4697273"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132</a:t>
                </a:r>
              </a:p>
            </p:txBody>
          </p:sp>
          <p:sp>
            <p:nvSpPr>
              <p:cNvPr id="1021" name="Rounded Rectangle 24">
                <a:extLst/>
              </p:cNvPr>
              <p:cNvSpPr/>
              <p:nvPr/>
            </p:nvSpPr>
            <p:spPr>
              <a:xfrm>
                <a:off x="4999970"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144</a:t>
                </a:r>
              </a:p>
            </p:txBody>
          </p:sp>
          <p:sp>
            <p:nvSpPr>
              <p:cNvPr id="1022" name="Rounded Rectangle 24">
                <a:extLst/>
              </p:cNvPr>
              <p:cNvSpPr/>
              <p:nvPr/>
            </p:nvSpPr>
            <p:spPr>
              <a:xfrm>
                <a:off x="5302669"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156</a:t>
                </a:r>
              </a:p>
            </p:txBody>
          </p:sp>
          <p:sp>
            <p:nvSpPr>
              <p:cNvPr id="1023" name="Rounded Rectangle 24">
                <a:extLst/>
              </p:cNvPr>
              <p:cNvSpPr/>
              <p:nvPr/>
            </p:nvSpPr>
            <p:spPr>
              <a:xfrm>
                <a:off x="5605366"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168</a:t>
                </a:r>
              </a:p>
            </p:txBody>
          </p:sp>
          <p:sp>
            <p:nvSpPr>
              <p:cNvPr id="1024" name="Rounded Rectangle 24">
                <a:extLst/>
              </p:cNvPr>
              <p:cNvSpPr/>
              <p:nvPr/>
            </p:nvSpPr>
            <p:spPr>
              <a:xfrm>
                <a:off x="5908064"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180</a:t>
                </a:r>
              </a:p>
            </p:txBody>
          </p:sp>
          <p:sp>
            <p:nvSpPr>
              <p:cNvPr id="1025" name="Rounded Rectangle 24">
                <a:extLst/>
              </p:cNvPr>
              <p:cNvSpPr/>
              <p:nvPr/>
            </p:nvSpPr>
            <p:spPr>
              <a:xfrm>
                <a:off x="6210763"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192</a:t>
                </a:r>
              </a:p>
            </p:txBody>
          </p:sp>
          <p:sp>
            <p:nvSpPr>
              <p:cNvPr id="1026" name="Rounded Rectangle 24">
                <a:extLst/>
              </p:cNvPr>
              <p:cNvSpPr/>
              <p:nvPr/>
            </p:nvSpPr>
            <p:spPr>
              <a:xfrm>
                <a:off x="6513460"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204</a:t>
                </a:r>
              </a:p>
            </p:txBody>
          </p:sp>
          <p:sp>
            <p:nvSpPr>
              <p:cNvPr id="1027" name="Rounded Rectangle 24">
                <a:extLst/>
              </p:cNvPr>
              <p:cNvSpPr/>
              <p:nvPr/>
            </p:nvSpPr>
            <p:spPr>
              <a:xfrm>
                <a:off x="6816159"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216</a:t>
                </a:r>
              </a:p>
            </p:txBody>
          </p:sp>
          <p:sp>
            <p:nvSpPr>
              <p:cNvPr id="1028" name="Rounded Rectangle 24">
                <a:extLst/>
              </p:cNvPr>
              <p:cNvSpPr/>
              <p:nvPr/>
            </p:nvSpPr>
            <p:spPr>
              <a:xfrm>
                <a:off x="7118857"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228</a:t>
                </a:r>
              </a:p>
            </p:txBody>
          </p:sp>
          <p:sp>
            <p:nvSpPr>
              <p:cNvPr id="1029" name="Rounded Rectangle 24">
                <a:extLst/>
              </p:cNvPr>
              <p:cNvSpPr/>
              <p:nvPr/>
            </p:nvSpPr>
            <p:spPr>
              <a:xfrm>
                <a:off x="7421562" y="4262453"/>
                <a:ext cx="282260" cy="203544"/>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240</a:t>
                </a:r>
              </a:p>
            </p:txBody>
          </p:sp>
        </p:grpSp>
        <p:sp>
          <p:nvSpPr>
            <p:cNvPr id="579" name="Rounded Rectangle 24">
              <a:extLst/>
            </p:cNvPr>
            <p:cNvSpPr/>
            <p:nvPr/>
          </p:nvSpPr>
          <p:spPr>
            <a:xfrm>
              <a:off x="2085508" y="3717367"/>
              <a:ext cx="5337749" cy="20354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hr-HR" sz="1600" b="1" dirty="0">
                  <a:solidFill>
                    <a:schemeClr val="tx1"/>
                  </a:solidFill>
                </a:rPr>
                <a:t>Vrijeme do pojave potvrđenje progresije onesposobljenja</a:t>
              </a:r>
              <a:r>
                <a:rPr lang="en-GB" sz="1600" b="1" dirty="0">
                  <a:solidFill>
                    <a:schemeClr val="tx1"/>
                  </a:solidFill>
                </a:rPr>
                <a:t> (</a:t>
              </a:r>
              <a:r>
                <a:rPr lang="hr-HR" sz="1600" b="1" dirty="0">
                  <a:solidFill>
                    <a:schemeClr val="tx1"/>
                  </a:solidFill>
                </a:rPr>
                <a:t>Sedmice</a:t>
              </a:r>
              <a:r>
                <a:rPr lang="en-GB" sz="1600" b="1" dirty="0">
                  <a:solidFill>
                    <a:schemeClr val="tx1"/>
                  </a:solidFill>
                </a:rPr>
                <a:t>)</a:t>
              </a:r>
            </a:p>
          </p:txBody>
        </p:sp>
        <p:cxnSp>
          <p:nvCxnSpPr>
            <p:cNvPr id="580" name="Straight Connector 579"/>
            <p:cNvCxnSpPr/>
            <p:nvPr/>
          </p:nvCxnSpPr>
          <p:spPr>
            <a:xfrm flipH="1">
              <a:off x="1731911" y="3397246"/>
              <a:ext cx="6053967" cy="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581" name="Group 580"/>
            <p:cNvGrpSpPr/>
            <p:nvPr/>
          </p:nvGrpSpPr>
          <p:grpSpPr>
            <a:xfrm>
              <a:off x="1731911" y="3397246"/>
              <a:ext cx="6053967" cy="72000"/>
              <a:chOff x="1508724" y="4179559"/>
              <a:chExt cx="6053967" cy="72000"/>
            </a:xfrm>
          </p:grpSpPr>
          <p:cxnSp>
            <p:nvCxnSpPr>
              <p:cNvPr id="988" name="Straight Connector 987"/>
              <p:cNvCxnSpPr/>
              <p:nvPr/>
            </p:nvCxnSpPr>
            <p:spPr>
              <a:xfrm>
                <a:off x="1508724"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89" name="Straight Connector 988"/>
              <p:cNvCxnSpPr/>
              <p:nvPr/>
            </p:nvCxnSpPr>
            <p:spPr>
              <a:xfrm>
                <a:off x="1811422"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0" name="Straight Connector 989"/>
              <p:cNvCxnSpPr/>
              <p:nvPr/>
            </p:nvCxnSpPr>
            <p:spPr>
              <a:xfrm>
                <a:off x="2114120"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1" name="Straight Connector 990"/>
              <p:cNvCxnSpPr/>
              <p:nvPr/>
            </p:nvCxnSpPr>
            <p:spPr>
              <a:xfrm>
                <a:off x="2416818"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2" name="Straight Connector 991"/>
              <p:cNvCxnSpPr/>
              <p:nvPr/>
            </p:nvCxnSpPr>
            <p:spPr>
              <a:xfrm>
                <a:off x="2719516"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3" name="Straight Connector 992"/>
              <p:cNvCxnSpPr/>
              <p:nvPr/>
            </p:nvCxnSpPr>
            <p:spPr>
              <a:xfrm>
                <a:off x="3022214"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4" name="Straight Connector 993"/>
              <p:cNvCxnSpPr/>
              <p:nvPr/>
            </p:nvCxnSpPr>
            <p:spPr>
              <a:xfrm>
                <a:off x="3324912"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p:nvPr/>
            </p:nvCxnSpPr>
            <p:spPr>
              <a:xfrm>
                <a:off x="3627610"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6" name="Straight Connector 995"/>
              <p:cNvCxnSpPr/>
              <p:nvPr/>
            </p:nvCxnSpPr>
            <p:spPr>
              <a:xfrm>
                <a:off x="3930308"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7" name="Straight Connector 996"/>
              <p:cNvCxnSpPr/>
              <p:nvPr/>
            </p:nvCxnSpPr>
            <p:spPr>
              <a:xfrm>
                <a:off x="4233006"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8" name="Straight Connector 997"/>
              <p:cNvCxnSpPr/>
              <p:nvPr/>
            </p:nvCxnSpPr>
            <p:spPr>
              <a:xfrm>
                <a:off x="4535704"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9" name="Straight Connector 998"/>
              <p:cNvCxnSpPr/>
              <p:nvPr/>
            </p:nvCxnSpPr>
            <p:spPr>
              <a:xfrm>
                <a:off x="4838402"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00" name="Straight Connector 999"/>
              <p:cNvCxnSpPr/>
              <p:nvPr/>
            </p:nvCxnSpPr>
            <p:spPr>
              <a:xfrm>
                <a:off x="5141100"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01" name="Straight Connector 1000"/>
              <p:cNvCxnSpPr/>
              <p:nvPr/>
            </p:nvCxnSpPr>
            <p:spPr>
              <a:xfrm>
                <a:off x="5443798"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02" name="Straight Connector 1001"/>
              <p:cNvCxnSpPr/>
              <p:nvPr/>
            </p:nvCxnSpPr>
            <p:spPr>
              <a:xfrm>
                <a:off x="5746496"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03" name="Straight Connector 1002"/>
              <p:cNvCxnSpPr/>
              <p:nvPr/>
            </p:nvCxnSpPr>
            <p:spPr>
              <a:xfrm>
                <a:off x="6049194"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04" name="Straight Connector 1003"/>
              <p:cNvCxnSpPr/>
              <p:nvPr/>
            </p:nvCxnSpPr>
            <p:spPr>
              <a:xfrm>
                <a:off x="6351892"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05" name="Straight Connector 1004"/>
              <p:cNvCxnSpPr/>
              <p:nvPr/>
            </p:nvCxnSpPr>
            <p:spPr>
              <a:xfrm>
                <a:off x="6654590"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06" name="Straight Connector 1005"/>
              <p:cNvCxnSpPr/>
              <p:nvPr/>
            </p:nvCxnSpPr>
            <p:spPr>
              <a:xfrm>
                <a:off x="6957288"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07" name="Straight Connector 1006"/>
              <p:cNvCxnSpPr/>
              <p:nvPr/>
            </p:nvCxnSpPr>
            <p:spPr>
              <a:xfrm>
                <a:off x="7259986"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08" name="Straight Connector 1007"/>
              <p:cNvCxnSpPr/>
              <p:nvPr/>
            </p:nvCxnSpPr>
            <p:spPr>
              <a:xfrm>
                <a:off x="7562691"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582" name="Group 581"/>
            <p:cNvGrpSpPr/>
            <p:nvPr/>
          </p:nvGrpSpPr>
          <p:grpSpPr>
            <a:xfrm>
              <a:off x="1696029" y="1519959"/>
              <a:ext cx="6166207" cy="1893115"/>
              <a:chOff x="1472842" y="2302272"/>
              <a:chExt cx="6166207" cy="1893115"/>
            </a:xfrm>
          </p:grpSpPr>
          <p:sp>
            <p:nvSpPr>
              <p:cNvPr id="773" name="Line 5"/>
              <p:cNvSpPr>
                <a:spLocks noChangeShapeType="1"/>
              </p:cNvSpPr>
              <p:nvPr/>
            </p:nvSpPr>
            <p:spPr bwMode="auto">
              <a:xfrm flipV="1">
                <a:off x="1499331" y="4141505"/>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4" name="Line 6"/>
              <p:cNvSpPr>
                <a:spLocks noChangeShapeType="1"/>
              </p:cNvSpPr>
              <p:nvPr/>
            </p:nvSpPr>
            <p:spPr bwMode="auto">
              <a:xfrm flipH="1">
                <a:off x="1472842" y="4168044"/>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5" name="Line 7"/>
              <p:cNvSpPr>
                <a:spLocks noChangeShapeType="1"/>
              </p:cNvSpPr>
              <p:nvPr/>
            </p:nvSpPr>
            <p:spPr bwMode="auto">
              <a:xfrm flipV="1">
                <a:off x="1770637" y="4141505"/>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6" name="Line 8"/>
              <p:cNvSpPr>
                <a:spLocks noChangeShapeType="1"/>
              </p:cNvSpPr>
              <p:nvPr/>
            </p:nvSpPr>
            <p:spPr bwMode="auto">
              <a:xfrm flipH="1">
                <a:off x="1743346" y="4168044"/>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7" name="Line 9"/>
              <p:cNvSpPr>
                <a:spLocks noChangeShapeType="1"/>
              </p:cNvSpPr>
              <p:nvPr/>
            </p:nvSpPr>
            <p:spPr bwMode="auto">
              <a:xfrm flipV="1">
                <a:off x="1803547" y="4086014"/>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8" name="Line 10"/>
              <p:cNvSpPr>
                <a:spLocks noChangeShapeType="1"/>
              </p:cNvSpPr>
              <p:nvPr/>
            </p:nvSpPr>
            <p:spPr bwMode="auto">
              <a:xfrm flipH="1">
                <a:off x="1776256" y="4112553"/>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9" name="Line 11"/>
              <p:cNvSpPr>
                <a:spLocks noChangeShapeType="1"/>
              </p:cNvSpPr>
              <p:nvPr/>
            </p:nvSpPr>
            <p:spPr bwMode="auto">
              <a:xfrm flipV="1">
                <a:off x="2098132" y="4086014"/>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0" name="Line 12"/>
              <p:cNvSpPr>
                <a:spLocks noChangeShapeType="1"/>
              </p:cNvSpPr>
              <p:nvPr/>
            </p:nvSpPr>
            <p:spPr bwMode="auto">
              <a:xfrm flipH="1">
                <a:off x="2070840" y="4112553"/>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1" name="Line 13"/>
              <p:cNvSpPr>
                <a:spLocks noChangeShapeType="1"/>
              </p:cNvSpPr>
              <p:nvPr/>
            </p:nvSpPr>
            <p:spPr bwMode="auto">
              <a:xfrm flipV="1">
                <a:off x="2110172" y="4061084"/>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2" name="Line 14"/>
              <p:cNvSpPr>
                <a:spLocks noChangeShapeType="1"/>
              </p:cNvSpPr>
              <p:nvPr/>
            </p:nvSpPr>
            <p:spPr bwMode="auto">
              <a:xfrm flipH="1">
                <a:off x="2082881" y="4086818"/>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3" name="Line 15"/>
              <p:cNvSpPr>
                <a:spLocks noChangeShapeType="1"/>
              </p:cNvSpPr>
              <p:nvPr/>
            </p:nvSpPr>
            <p:spPr bwMode="auto">
              <a:xfrm flipV="1">
                <a:off x="2254655" y="4054650"/>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4" name="Line 16"/>
              <p:cNvSpPr>
                <a:spLocks noChangeShapeType="1"/>
              </p:cNvSpPr>
              <p:nvPr/>
            </p:nvSpPr>
            <p:spPr bwMode="auto">
              <a:xfrm flipH="1">
                <a:off x="2227364" y="4080385"/>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5" name="Line 17"/>
              <p:cNvSpPr>
                <a:spLocks noChangeShapeType="1"/>
              </p:cNvSpPr>
              <p:nvPr/>
            </p:nvSpPr>
            <p:spPr bwMode="auto">
              <a:xfrm flipV="1">
                <a:off x="2380676" y="4054650"/>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6" name="Line 18"/>
              <p:cNvSpPr>
                <a:spLocks noChangeShapeType="1"/>
              </p:cNvSpPr>
              <p:nvPr/>
            </p:nvSpPr>
            <p:spPr bwMode="auto">
              <a:xfrm flipH="1">
                <a:off x="2353385" y="4080385"/>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7" name="Line 19"/>
              <p:cNvSpPr>
                <a:spLocks noChangeShapeType="1"/>
              </p:cNvSpPr>
              <p:nvPr/>
            </p:nvSpPr>
            <p:spPr bwMode="auto">
              <a:xfrm flipV="1">
                <a:off x="2403954" y="4054650"/>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8" name="Line 20"/>
              <p:cNvSpPr>
                <a:spLocks noChangeShapeType="1"/>
              </p:cNvSpPr>
              <p:nvPr/>
            </p:nvSpPr>
            <p:spPr bwMode="auto">
              <a:xfrm flipH="1">
                <a:off x="2376663" y="4080385"/>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9" name="Line 21"/>
              <p:cNvSpPr>
                <a:spLocks noChangeShapeType="1"/>
              </p:cNvSpPr>
              <p:nvPr/>
            </p:nvSpPr>
            <p:spPr bwMode="auto">
              <a:xfrm flipV="1">
                <a:off x="2431245" y="4027307"/>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0" name="Line 22"/>
              <p:cNvSpPr>
                <a:spLocks noChangeShapeType="1"/>
              </p:cNvSpPr>
              <p:nvPr/>
            </p:nvSpPr>
            <p:spPr bwMode="auto">
              <a:xfrm flipH="1">
                <a:off x="2403954" y="4053041"/>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1" name="Line 23"/>
              <p:cNvSpPr>
                <a:spLocks noChangeShapeType="1"/>
              </p:cNvSpPr>
              <p:nvPr/>
            </p:nvSpPr>
            <p:spPr bwMode="auto">
              <a:xfrm flipV="1">
                <a:off x="2469774" y="4027307"/>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2" name="Line 24"/>
              <p:cNvSpPr>
                <a:spLocks noChangeShapeType="1"/>
              </p:cNvSpPr>
              <p:nvPr/>
            </p:nvSpPr>
            <p:spPr bwMode="auto">
              <a:xfrm flipH="1">
                <a:off x="2442483" y="4053041"/>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3" name="Line 25"/>
              <p:cNvSpPr>
                <a:spLocks noChangeShapeType="1"/>
              </p:cNvSpPr>
              <p:nvPr/>
            </p:nvSpPr>
            <p:spPr bwMode="auto">
              <a:xfrm flipV="1">
                <a:off x="2630310" y="4027307"/>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4" name="Line 26"/>
              <p:cNvSpPr>
                <a:spLocks noChangeShapeType="1"/>
              </p:cNvSpPr>
              <p:nvPr/>
            </p:nvSpPr>
            <p:spPr bwMode="auto">
              <a:xfrm flipH="1">
                <a:off x="2603019" y="4053041"/>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5" name="Line 27"/>
              <p:cNvSpPr>
                <a:spLocks noChangeShapeType="1"/>
              </p:cNvSpPr>
              <p:nvPr/>
            </p:nvSpPr>
            <p:spPr bwMode="auto">
              <a:xfrm flipV="1">
                <a:off x="2704960" y="4027307"/>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6" name="Line 28"/>
              <p:cNvSpPr>
                <a:spLocks noChangeShapeType="1"/>
              </p:cNvSpPr>
              <p:nvPr/>
            </p:nvSpPr>
            <p:spPr bwMode="auto">
              <a:xfrm flipH="1">
                <a:off x="2677668" y="4053041"/>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7" name="Line 29"/>
              <p:cNvSpPr>
                <a:spLocks noChangeShapeType="1"/>
              </p:cNvSpPr>
              <p:nvPr/>
            </p:nvSpPr>
            <p:spPr bwMode="auto">
              <a:xfrm flipV="1">
                <a:off x="2714592" y="3999159"/>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8" name="Line 30"/>
              <p:cNvSpPr>
                <a:spLocks noChangeShapeType="1"/>
              </p:cNvSpPr>
              <p:nvPr/>
            </p:nvSpPr>
            <p:spPr bwMode="auto">
              <a:xfrm flipH="1">
                <a:off x="2687301" y="4024894"/>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9" name="Line 31"/>
              <p:cNvSpPr>
                <a:spLocks noChangeShapeType="1"/>
              </p:cNvSpPr>
              <p:nvPr/>
            </p:nvSpPr>
            <p:spPr bwMode="auto">
              <a:xfrm flipV="1">
                <a:off x="2724224" y="3970208"/>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0" name="Line 32"/>
              <p:cNvSpPr>
                <a:spLocks noChangeShapeType="1"/>
              </p:cNvSpPr>
              <p:nvPr/>
            </p:nvSpPr>
            <p:spPr bwMode="auto">
              <a:xfrm flipH="1">
                <a:off x="2697736" y="399674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1" name="Line 33"/>
              <p:cNvSpPr>
                <a:spLocks noChangeShapeType="1"/>
              </p:cNvSpPr>
              <p:nvPr/>
            </p:nvSpPr>
            <p:spPr bwMode="auto">
              <a:xfrm flipV="1">
                <a:off x="2782017" y="3970208"/>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2" name="Line 34"/>
              <p:cNvSpPr>
                <a:spLocks noChangeShapeType="1"/>
              </p:cNvSpPr>
              <p:nvPr/>
            </p:nvSpPr>
            <p:spPr bwMode="auto">
              <a:xfrm flipH="1">
                <a:off x="2754726" y="399674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3" name="Line 35"/>
              <p:cNvSpPr>
                <a:spLocks noChangeShapeType="1"/>
              </p:cNvSpPr>
              <p:nvPr/>
            </p:nvSpPr>
            <p:spPr bwMode="auto">
              <a:xfrm flipV="1">
                <a:off x="2870312" y="3970208"/>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4" name="Line 36"/>
              <p:cNvSpPr>
                <a:spLocks noChangeShapeType="1"/>
              </p:cNvSpPr>
              <p:nvPr/>
            </p:nvSpPr>
            <p:spPr bwMode="auto">
              <a:xfrm flipH="1">
                <a:off x="2843021" y="399674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5" name="Line 37"/>
              <p:cNvSpPr>
                <a:spLocks noChangeShapeType="1"/>
              </p:cNvSpPr>
              <p:nvPr/>
            </p:nvSpPr>
            <p:spPr bwMode="auto">
              <a:xfrm flipV="1">
                <a:off x="2952186" y="3970208"/>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6" name="Line 38"/>
              <p:cNvSpPr>
                <a:spLocks noChangeShapeType="1"/>
              </p:cNvSpPr>
              <p:nvPr/>
            </p:nvSpPr>
            <p:spPr bwMode="auto">
              <a:xfrm flipH="1">
                <a:off x="2924895" y="399674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7" name="Line 39"/>
              <p:cNvSpPr>
                <a:spLocks noChangeShapeType="1"/>
              </p:cNvSpPr>
              <p:nvPr/>
            </p:nvSpPr>
            <p:spPr bwMode="auto">
              <a:xfrm flipV="1">
                <a:off x="2999544" y="3970208"/>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8" name="Line 40"/>
              <p:cNvSpPr>
                <a:spLocks noChangeShapeType="1"/>
              </p:cNvSpPr>
              <p:nvPr/>
            </p:nvSpPr>
            <p:spPr bwMode="auto">
              <a:xfrm flipH="1">
                <a:off x="2972253" y="399674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9" name="Line 41"/>
              <p:cNvSpPr>
                <a:spLocks noChangeShapeType="1"/>
              </p:cNvSpPr>
              <p:nvPr/>
            </p:nvSpPr>
            <p:spPr bwMode="auto">
              <a:xfrm flipV="1">
                <a:off x="3008374" y="393482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0" name="Line 42"/>
              <p:cNvSpPr>
                <a:spLocks noChangeShapeType="1"/>
              </p:cNvSpPr>
              <p:nvPr/>
            </p:nvSpPr>
            <p:spPr bwMode="auto">
              <a:xfrm flipH="1">
                <a:off x="2981082" y="396055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1" name="Line 43"/>
              <p:cNvSpPr>
                <a:spLocks noChangeShapeType="1"/>
              </p:cNvSpPr>
              <p:nvPr/>
            </p:nvSpPr>
            <p:spPr bwMode="auto">
              <a:xfrm flipV="1">
                <a:off x="3133592" y="3882549"/>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2" name="Line 44"/>
              <p:cNvSpPr>
                <a:spLocks noChangeShapeType="1"/>
              </p:cNvSpPr>
              <p:nvPr/>
            </p:nvSpPr>
            <p:spPr bwMode="auto">
              <a:xfrm flipH="1">
                <a:off x="3106301" y="3908283"/>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3" name="Line 45"/>
              <p:cNvSpPr>
                <a:spLocks noChangeShapeType="1"/>
              </p:cNvSpPr>
              <p:nvPr/>
            </p:nvSpPr>
            <p:spPr bwMode="auto">
              <a:xfrm flipV="1">
                <a:off x="3295734" y="3882549"/>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4" name="Line 46"/>
              <p:cNvSpPr>
                <a:spLocks noChangeShapeType="1"/>
              </p:cNvSpPr>
              <p:nvPr/>
            </p:nvSpPr>
            <p:spPr bwMode="auto">
              <a:xfrm flipH="1">
                <a:off x="3268443" y="3908283"/>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5" name="Line 47"/>
              <p:cNvSpPr>
                <a:spLocks noChangeShapeType="1"/>
              </p:cNvSpPr>
              <p:nvPr/>
            </p:nvSpPr>
            <p:spPr bwMode="auto">
              <a:xfrm flipV="1">
                <a:off x="3302958" y="3882549"/>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6" name="Line 48"/>
              <p:cNvSpPr>
                <a:spLocks noChangeShapeType="1"/>
              </p:cNvSpPr>
              <p:nvPr/>
            </p:nvSpPr>
            <p:spPr bwMode="auto">
              <a:xfrm flipH="1">
                <a:off x="3276470" y="3908283"/>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7" name="Line 49"/>
              <p:cNvSpPr>
                <a:spLocks noChangeShapeType="1"/>
              </p:cNvSpPr>
              <p:nvPr/>
            </p:nvSpPr>
            <p:spPr bwMode="auto">
              <a:xfrm flipV="1">
                <a:off x="3314196" y="3821428"/>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8" name="Line 50"/>
              <p:cNvSpPr>
                <a:spLocks noChangeShapeType="1"/>
              </p:cNvSpPr>
              <p:nvPr/>
            </p:nvSpPr>
            <p:spPr bwMode="auto">
              <a:xfrm flipH="1">
                <a:off x="3286905" y="3847163"/>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9" name="Line 51"/>
              <p:cNvSpPr>
                <a:spLocks noChangeShapeType="1"/>
              </p:cNvSpPr>
              <p:nvPr/>
            </p:nvSpPr>
            <p:spPr bwMode="auto">
              <a:xfrm flipV="1">
                <a:off x="3466705" y="3728944"/>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0" name="Line 52"/>
              <p:cNvSpPr>
                <a:spLocks noChangeShapeType="1"/>
              </p:cNvSpPr>
              <p:nvPr/>
            </p:nvSpPr>
            <p:spPr bwMode="auto">
              <a:xfrm flipH="1">
                <a:off x="3439414" y="3754679"/>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1" name="Line 53"/>
              <p:cNvSpPr>
                <a:spLocks noChangeShapeType="1"/>
              </p:cNvSpPr>
              <p:nvPr/>
            </p:nvSpPr>
            <p:spPr bwMode="auto">
              <a:xfrm flipV="1">
                <a:off x="3576673" y="3728944"/>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2" name="Line 54"/>
              <p:cNvSpPr>
                <a:spLocks noChangeShapeType="1"/>
              </p:cNvSpPr>
              <p:nvPr/>
            </p:nvSpPr>
            <p:spPr bwMode="auto">
              <a:xfrm flipH="1">
                <a:off x="3549382" y="3754679"/>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3" name="Line 55"/>
              <p:cNvSpPr>
                <a:spLocks noChangeShapeType="1"/>
              </p:cNvSpPr>
              <p:nvPr/>
            </p:nvSpPr>
            <p:spPr bwMode="auto">
              <a:xfrm flipV="1">
                <a:off x="3617610" y="3728944"/>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4" name="Line 56"/>
              <p:cNvSpPr>
                <a:spLocks noChangeShapeType="1"/>
              </p:cNvSpPr>
              <p:nvPr/>
            </p:nvSpPr>
            <p:spPr bwMode="auto">
              <a:xfrm flipH="1">
                <a:off x="3590319" y="3754679"/>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5" name="Line 57"/>
              <p:cNvSpPr>
                <a:spLocks noChangeShapeType="1"/>
              </p:cNvSpPr>
              <p:nvPr/>
            </p:nvSpPr>
            <p:spPr bwMode="auto">
              <a:xfrm flipV="1">
                <a:off x="3642493" y="3728944"/>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6" name="Line 58"/>
              <p:cNvSpPr>
                <a:spLocks noChangeShapeType="1"/>
              </p:cNvSpPr>
              <p:nvPr/>
            </p:nvSpPr>
            <p:spPr bwMode="auto">
              <a:xfrm flipH="1">
                <a:off x="3615202" y="3754679"/>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7" name="Line 59"/>
              <p:cNvSpPr>
                <a:spLocks noChangeShapeType="1"/>
              </p:cNvSpPr>
              <p:nvPr/>
            </p:nvSpPr>
            <p:spPr bwMode="auto">
              <a:xfrm flipV="1">
                <a:off x="3681022" y="3728944"/>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8" name="Line 60"/>
              <p:cNvSpPr>
                <a:spLocks noChangeShapeType="1"/>
              </p:cNvSpPr>
              <p:nvPr/>
            </p:nvSpPr>
            <p:spPr bwMode="auto">
              <a:xfrm flipH="1">
                <a:off x="3653730" y="3754679"/>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9" name="Line 61"/>
              <p:cNvSpPr>
                <a:spLocks noChangeShapeType="1"/>
              </p:cNvSpPr>
              <p:nvPr/>
            </p:nvSpPr>
            <p:spPr bwMode="auto">
              <a:xfrm flipV="1">
                <a:off x="3908984" y="3703209"/>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0" name="Line 62"/>
              <p:cNvSpPr>
                <a:spLocks noChangeShapeType="1"/>
              </p:cNvSpPr>
              <p:nvPr/>
            </p:nvSpPr>
            <p:spPr bwMode="auto">
              <a:xfrm flipH="1">
                <a:off x="3881692" y="3729748"/>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1" name="Line 63"/>
              <p:cNvSpPr>
                <a:spLocks noChangeShapeType="1"/>
              </p:cNvSpPr>
              <p:nvPr/>
            </p:nvSpPr>
            <p:spPr bwMode="auto">
              <a:xfrm flipV="1">
                <a:off x="3925840" y="3667824"/>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2" name="Line 64"/>
              <p:cNvSpPr>
                <a:spLocks noChangeShapeType="1"/>
              </p:cNvSpPr>
              <p:nvPr/>
            </p:nvSpPr>
            <p:spPr bwMode="auto">
              <a:xfrm flipH="1">
                <a:off x="3898549" y="3693559"/>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3" name="Line 65"/>
              <p:cNvSpPr>
                <a:spLocks noChangeShapeType="1"/>
              </p:cNvSpPr>
              <p:nvPr/>
            </p:nvSpPr>
            <p:spPr bwMode="auto">
              <a:xfrm flipV="1">
                <a:off x="3942696" y="3638872"/>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4" name="Line 66"/>
              <p:cNvSpPr>
                <a:spLocks noChangeShapeType="1"/>
              </p:cNvSpPr>
              <p:nvPr/>
            </p:nvSpPr>
            <p:spPr bwMode="auto">
              <a:xfrm flipH="1">
                <a:off x="3915405" y="3665411"/>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5" name="Line 67"/>
              <p:cNvSpPr>
                <a:spLocks noChangeShapeType="1"/>
              </p:cNvSpPr>
              <p:nvPr/>
            </p:nvSpPr>
            <p:spPr bwMode="auto">
              <a:xfrm flipV="1">
                <a:off x="4040623" y="3638872"/>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6" name="Line 68"/>
              <p:cNvSpPr>
                <a:spLocks noChangeShapeType="1"/>
              </p:cNvSpPr>
              <p:nvPr/>
            </p:nvSpPr>
            <p:spPr bwMode="auto">
              <a:xfrm flipH="1">
                <a:off x="4013332" y="3665411"/>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7" name="Line 69"/>
              <p:cNvSpPr>
                <a:spLocks noChangeShapeType="1"/>
              </p:cNvSpPr>
              <p:nvPr/>
            </p:nvSpPr>
            <p:spPr bwMode="auto">
              <a:xfrm flipV="1">
                <a:off x="4086376" y="3638872"/>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8" name="Line 70"/>
              <p:cNvSpPr>
                <a:spLocks noChangeShapeType="1"/>
              </p:cNvSpPr>
              <p:nvPr/>
            </p:nvSpPr>
            <p:spPr bwMode="auto">
              <a:xfrm flipH="1">
                <a:off x="4059085" y="3665411"/>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9" name="Line 71"/>
              <p:cNvSpPr>
                <a:spLocks noChangeShapeType="1"/>
              </p:cNvSpPr>
              <p:nvPr/>
            </p:nvSpPr>
            <p:spPr bwMode="auto">
              <a:xfrm flipV="1">
                <a:off x="4211595" y="3638872"/>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0" name="Line 72"/>
              <p:cNvSpPr>
                <a:spLocks noChangeShapeType="1"/>
              </p:cNvSpPr>
              <p:nvPr/>
            </p:nvSpPr>
            <p:spPr bwMode="auto">
              <a:xfrm flipH="1">
                <a:off x="4184304" y="3665411"/>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1" name="Line 73"/>
              <p:cNvSpPr>
                <a:spLocks noChangeShapeType="1"/>
              </p:cNvSpPr>
              <p:nvPr/>
            </p:nvSpPr>
            <p:spPr bwMode="auto">
              <a:xfrm flipV="1">
                <a:off x="4221227" y="3638872"/>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2" name="Line 74"/>
              <p:cNvSpPr>
                <a:spLocks noChangeShapeType="1"/>
              </p:cNvSpPr>
              <p:nvPr/>
            </p:nvSpPr>
            <p:spPr bwMode="auto">
              <a:xfrm flipH="1">
                <a:off x="4193936" y="3665411"/>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3" name="Line 75"/>
              <p:cNvSpPr>
                <a:spLocks noChangeShapeType="1"/>
              </p:cNvSpPr>
              <p:nvPr/>
            </p:nvSpPr>
            <p:spPr bwMode="auto">
              <a:xfrm flipV="1">
                <a:off x="4229254" y="3638872"/>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4" name="Line 76"/>
              <p:cNvSpPr>
                <a:spLocks noChangeShapeType="1"/>
              </p:cNvSpPr>
              <p:nvPr/>
            </p:nvSpPr>
            <p:spPr bwMode="auto">
              <a:xfrm flipH="1">
                <a:off x="4201963" y="3665411"/>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5" name="Line 77"/>
              <p:cNvSpPr>
                <a:spLocks noChangeShapeType="1"/>
              </p:cNvSpPr>
              <p:nvPr/>
            </p:nvSpPr>
            <p:spPr bwMode="auto">
              <a:xfrm flipV="1">
                <a:off x="4346445" y="3570514"/>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6" name="Line 78"/>
              <p:cNvSpPr>
                <a:spLocks noChangeShapeType="1"/>
              </p:cNvSpPr>
              <p:nvPr/>
            </p:nvSpPr>
            <p:spPr bwMode="auto">
              <a:xfrm flipH="1">
                <a:off x="4319154" y="3597053"/>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7" name="Line 79"/>
              <p:cNvSpPr>
                <a:spLocks noChangeShapeType="1"/>
              </p:cNvSpPr>
              <p:nvPr/>
            </p:nvSpPr>
            <p:spPr bwMode="auto">
              <a:xfrm flipV="1">
                <a:off x="4523036" y="3570514"/>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8" name="Line 80"/>
              <p:cNvSpPr>
                <a:spLocks noChangeShapeType="1"/>
              </p:cNvSpPr>
              <p:nvPr/>
            </p:nvSpPr>
            <p:spPr bwMode="auto">
              <a:xfrm flipH="1">
                <a:off x="4495744" y="3597053"/>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9" name="Line 81"/>
              <p:cNvSpPr>
                <a:spLocks noChangeShapeType="1"/>
              </p:cNvSpPr>
              <p:nvPr/>
            </p:nvSpPr>
            <p:spPr bwMode="auto">
              <a:xfrm flipV="1">
                <a:off x="4556748" y="3570514"/>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0" name="Line 82"/>
              <p:cNvSpPr>
                <a:spLocks noChangeShapeType="1"/>
              </p:cNvSpPr>
              <p:nvPr/>
            </p:nvSpPr>
            <p:spPr bwMode="auto">
              <a:xfrm flipH="1">
                <a:off x="4529457" y="3597053"/>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1" name="Line 83"/>
              <p:cNvSpPr>
                <a:spLocks noChangeShapeType="1"/>
              </p:cNvSpPr>
              <p:nvPr/>
            </p:nvSpPr>
            <p:spPr bwMode="auto">
              <a:xfrm flipV="1">
                <a:off x="4587250" y="3570514"/>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2" name="Line 84"/>
              <p:cNvSpPr>
                <a:spLocks noChangeShapeType="1"/>
              </p:cNvSpPr>
              <p:nvPr/>
            </p:nvSpPr>
            <p:spPr bwMode="auto">
              <a:xfrm flipH="1">
                <a:off x="4559959" y="3597053"/>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3" name="Line 85"/>
              <p:cNvSpPr>
                <a:spLocks noChangeShapeType="1"/>
              </p:cNvSpPr>
              <p:nvPr/>
            </p:nvSpPr>
            <p:spPr bwMode="auto">
              <a:xfrm flipV="1">
                <a:off x="4652268" y="3570514"/>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4" name="Line 86"/>
              <p:cNvSpPr>
                <a:spLocks noChangeShapeType="1"/>
              </p:cNvSpPr>
              <p:nvPr/>
            </p:nvSpPr>
            <p:spPr bwMode="auto">
              <a:xfrm flipH="1">
                <a:off x="4624976" y="3597053"/>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5" name="Line 87"/>
              <p:cNvSpPr>
                <a:spLocks noChangeShapeType="1"/>
              </p:cNvSpPr>
              <p:nvPr/>
            </p:nvSpPr>
            <p:spPr bwMode="auto">
              <a:xfrm flipV="1">
                <a:off x="4805580" y="3570514"/>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6" name="Line 88"/>
              <p:cNvSpPr>
                <a:spLocks noChangeShapeType="1"/>
              </p:cNvSpPr>
              <p:nvPr/>
            </p:nvSpPr>
            <p:spPr bwMode="auto">
              <a:xfrm flipH="1">
                <a:off x="4778289" y="3597053"/>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7" name="Line 89"/>
              <p:cNvSpPr>
                <a:spLocks noChangeShapeType="1"/>
              </p:cNvSpPr>
              <p:nvPr/>
            </p:nvSpPr>
            <p:spPr bwMode="auto">
              <a:xfrm flipV="1">
                <a:off x="4844911" y="3506177"/>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8" name="Line 90"/>
              <p:cNvSpPr>
                <a:spLocks noChangeShapeType="1"/>
              </p:cNvSpPr>
              <p:nvPr/>
            </p:nvSpPr>
            <p:spPr bwMode="auto">
              <a:xfrm flipH="1">
                <a:off x="4817620" y="3532716"/>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9" name="Line 91"/>
              <p:cNvSpPr>
                <a:spLocks noChangeShapeType="1"/>
              </p:cNvSpPr>
              <p:nvPr/>
            </p:nvSpPr>
            <p:spPr bwMode="auto">
              <a:xfrm flipV="1">
                <a:off x="4937220" y="3506177"/>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0" name="Line 92"/>
              <p:cNvSpPr>
                <a:spLocks noChangeShapeType="1"/>
              </p:cNvSpPr>
              <p:nvPr/>
            </p:nvSpPr>
            <p:spPr bwMode="auto">
              <a:xfrm flipH="1">
                <a:off x="4909929" y="3532716"/>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1" name="Line 93"/>
              <p:cNvSpPr>
                <a:spLocks noChangeShapeType="1"/>
              </p:cNvSpPr>
              <p:nvPr/>
            </p:nvSpPr>
            <p:spPr bwMode="auto">
              <a:xfrm flipV="1">
                <a:off x="4991802" y="3506177"/>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2" name="Line 94"/>
              <p:cNvSpPr>
                <a:spLocks noChangeShapeType="1"/>
              </p:cNvSpPr>
              <p:nvPr/>
            </p:nvSpPr>
            <p:spPr bwMode="auto">
              <a:xfrm flipH="1">
                <a:off x="4964511" y="3532716"/>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3" name="Line 95"/>
              <p:cNvSpPr>
                <a:spLocks noChangeShapeType="1"/>
              </p:cNvSpPr>
              <p:nvPr/>
            </p:nvSpPr>
            <p:spPr bwMode="auto">
              <a:xfrm flipV="1">
                <a:off x="5052806" y="3506177"/>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4" name="Line 96"/>
              <p:cNvSpPr>
                <a:spLocks noChangeShapeType="1"/>
              </p:cNvSpPr>
              <p:nvPr/>
            </p:nvSpPr>
            <p:spPr bwMode="auto">
              <a:xfrm flipH="1">
                <a:off x="5025515" y="3532716"/>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5" name="Line 97"/>
              <p:cNvSpPr>
                <a:spLocks noChangeShapeType="1"/>
              </p:cNvSpPr>
              <p:nvPr/>
            </p:nvSpPr>
            <p:spPr bwMode="auto">
              <a:xfrm flipV="1">
                <a:off x="5126653" y="3506177"/>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6" name="Line 98"/>
              <p:cNvSpPr>
                <a:spLocks noChangeShapeType="1"/>
              </p:cNvSpPr>
              <p:nvPr/>
            </p:nvSpPr>
            <p:spPr bwMode="auto">
              <a:xfrm flipH="1">
                <a:off x="5099362" y="3532716"/>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7" name="Line 99"/>
              <p:cNvSpPr>
                <a:spLocks noChangeShapeType="1"/>
              </p:cNvSpPr>
              <p:nvPr/>
            </p:nvSpPr>
            <p:spPr bwMode="auto">
              <a:xfrm flipV="1">
                <a:off x="5126653" y="3477226"/>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8" name="Line 100"/>
              <p:cNvSpPr>
                <a:spLocks noChangeShapeType="1"/>
              </p:cNvSpPr>
              <p:nvPr/>
            </p:nvSpPr>
            <p:spPr bwMode="auto">
              <a:xfrm flipH="1">
                <a:off x="5099362" y="3502960"/>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9" name="Line 101"/>
              <p:cNvSpPr>
                <a:spLocks noChangeShapeType="1"/>
              </p:cNvSpPr>
              <p:nvPr/>
            </p:nvSpPr>
            <p:spPr bwMode="auto">
              <a:xfrm flipV="1">
                <a:off x="5182841" y="3443449"/>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0" name="Line 102"/>
              <p:cNvSpPr>
                <a:spLocks noChangeShapeType="1"/>
              </p:cNvSpPr>
              <p:nvPr/>
            </p:nvSpPr>
            <p:spPr bwMode="auto">
              <a:xfrm flipH="1">
                <a:off x="5155550" y="3469184"/>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1" name="Line 103"/>
              <p:cNvSpPr>
                <a:spLocks noChangeShapeType="1"/>
              </p:cNvSpPr>
              <p:nvPr/>
            </p:nvSpPr>
            <p:spPr bwMode="auto">
              <a:xfrm flipV="1">
                <a:off x="5387525" y="3443449"/>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2" name="Line 104"/>
              <p:cNvSpPr>
                <a:spLocks noChangeShapeType="1"/>
              </p:cNvSpPr>
              <p:nvPr/>
            </p:nvSpPr>
            <p:spPr bwMode="auto">
              <a:xfrm flipH="1">
                <a:off x="5360234" y="3469184"/>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3" name="Line 105"/>
              <p:cNvSpPr>
                <a:spLocks noChangeShapeType="1"/>
              </p:cNvSpPr>
              <p:nvPr/>
            </p:nvSpPr>
            <p:spPr bwMode="auto">
              <a:xfrm flipV="1">
                <a:off x="5423645" y="3443449"/>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4" name="Line 106"/>
              <p:cNvSpPr>
                <a:spLocks noChangeShapeType="1"/>
              </p:cNvSpPr>
              <p:nvPr/>
            </p:nvSpPr>
            <p:spPr bwMode="auto">
              <a:xfrm flipH="1">
                <a:off x="5396354" y="3469184"/>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5" name="Line 107"/>
              <p:cNvSpPr>
                <a:spLocks noChangeShapeType="1"/>
              </p:cNvSpPr>
              <p:nvPr/>
            </p:nvSpPr>
            <p:spPr bwMode="auto">
              <a:xfrm flipV="1">
                <a:off x="5435686"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6" name="Line 108"/>
              <p:cNvSpPr>
                <a:spLocks noChangeShapeType="1"/>
              </p:cNvSpPr>
              <p:nvPr/>
            </p:nvSpPr>
            <p:spPr bwMode="auto">
              <a:xfrm flipH="1">
                <a:off x="5408395" y="342977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7" name="Line 109"/>
              <p:cNvSpPr>
                <a:spLocks noChangeShapeType="1"/>
              </p:cNvSpPr>
              <p:nvPr/>
            </p:nvSpPr>
            <p:spPr bwMode="auto">
              <a:xfrm flipV="1">
                <a:off x="5447726"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8" name="Line 110"/>
              <p:cNvSpPr>
                <a:spLocks noChangeShapeType="1"/>
              </p:cNvSpPr>
              <p:nvPr/>
            </p:nvSpPr>
            <p:spPr bwMode="auto">
              <a:xfrm flipH="1">
                <a:off x="5420435" y="342977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9" name="Line 111"/>
              <p:cNvSpPr>
                <a:spLocks noChangeShapeType="1"/>
              </p:cNvSpPr>
              <p:nvPr/>
            </p:nvSpPr>
            <p:spPr bwMode="auto">
              <a:xfrm flipV="1">
                <a:off x="5460569"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0" name="Line 112"/>
              <p:cNvSpPr>
                <a:spLocks noChangeShapeType="1"/>
              </p:cNvSpPr>
              <p:nvPr/>
            </p:nvSpPr>
            <p:spPr bwMode="auto">
              <a:xfrm flipH="1">
                <a:off x="5433278" y="342977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1" name="Line 113"/>
              <p:cNvSpPr>
                <a:spLocks noChangeShapeType="1"/>
              </p:cNvSpPr>
              <p:nvPr/>
            </p:nvSpPr>
            <p:spPr bwMode="auto">
              <a:xfrm flipV="1">
                <a:off x="5475820"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2" name="Line 114"/>
              <p:cNvSpPr>
                <a:spLocks noChangeShapeType="1"/>
              </p:cNvSpPr>
              <p:nvPr/>
            </p:nvSpPr>
            <p:spPr bwMode="auto">
              <a:xfrm flipH="1">
                <a:off x="5448529" y="342977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3" name="Line 115"/>
              <p:cNvSpPr>
                <a:spLocks noChangeShapeType="1"/>
              </p:cNvSpPr>
              <p:nvPr/>
            </p:nvSpPr>
            <p:spPr bwMode="auto">
              <a:xfrm flipV="1">
                <a:off x="5491071"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4" name="Line 116"/>
              <p:cNvSpPr>
                <a:spLocks noChangeShapeType="1"/>
              </p:cNvSpPr>
              <p:nvPr/>
            </p:nvSpPr>
            <p:spPr bwMode="auto">
              <a:xfrm flipH="1">
                <a:off x="5463780" y="342977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5" name="Line 117"/>
              <p:cNvSpPr>
                <a:spLocks noChangeShapeType="1"/>
              </p:cNvSpPr>
              <p:nvPr/>
            </p:nvSpPr>
            <p:spPr bwMode="auto">
              <a:xfrm flipV="1">
                <a:off x="5513546"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6" name="Line 118"/>
              <p:cNvSpPr>
                <a:spLocks noChangeShapeType="1"/>
              </p:cNvSpPr>
              <p:nvPr/>
            </p:nvSpPr>
            <p:spPr bwMode="auto">
              <a:xfrm flipH="1">
                <a:off x="5486255" y="342977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7" name="Line 119"/>
              <p:cNvSpPr>
                <a:spLocks noChangeShapeType="1"/>
              </p:cNvSpPr>
              <p:nvPr/>
            </p:nvSpPr>
            <p:spPr bwMode="auto">
              <a:xfrm flipV="1">
                <a:off x="5604249"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8" name="Line 120"/>
              <p:cNvSpPr>
                <a:spLocks noChangeShapeType="1"/>
              </p:cNvSpPr>
              <p:nvPr/>
            </p:nvSpPr>
            <p:spPr bwMode="auto">
              <a:xfrm flipH="1">
                <a:off x="5576958" y="342977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9" name="Line 121"/>
              <p:cNvSpPr>
                <a:spLocks noChangeShapeType="1"/>
              </p:cNvSpPr>
              <p:nvPr/>
            </p:nvSpPr>
            <p:spPr bwMode="auto">
              <a:xfrm flipV="1">
                <a:off x="5629935"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0" name="Line 122"/>
              <p:cNvSpPr>
                <a:spLocks noChangeShapeType="1"/>
              </p:cNvSpPr>
              <p:nvPr/>
            </p:nvSpPr>
            <p:spPr bwMode="auto">
              <a:xfrm flipH="1">
                <a:off x="5602644" y="342977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1" name="Line 123"/>
              <p:cNvSpPr>
                <a:spLocks noChangeShapeType="1"/>
              </p:cNvSpPr>
              <p:nvPr/>
            </p:nvSpPr>
            <p:spPr bwMode="auto">
              <a:xfrm flipV="1">
                <a:off x="5650002"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2" name="Line 124"/>
              <p:cNvSpPr>
                <a:spLocks noChangeShapeType="1"/>
              </p:cNvSpPr>
              <p:nvPr/>
            </p:nvSpPr>
            <p:spPr bwMode="auto">
              <a:xfrm flipH="1">
                <a:off x="5622711" y="342977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3" name="Line 125"/>
              <p:cNvSpPr>
                <a:spLocks noChangeShapeType="1"/>
              </p:cNvSpPr>
              <p:nvPr/>
            </p:nvSpPr>
            <p:spPr bwMode="auto">
              <a:xfrm flipV="1">
                <a:off x="5682109"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4" name="Line 126"/>
              <p:cNvSpPr>
                <a:spLocks noChangeShapeType="1"/>
              </p:cNvSpPr>
              <p:nvPr/>
            </p:nvSpPr>
            <p:spPr bwMode="auto">
              <a:xfrm flipH="1">
                <a:off x="5654818" y="342977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5" name="Line 127"/>
              <p:cNvSpPr>
                <a:spLocks noChangeShapeType="1"/>
              </p:cNvSpPr>
              <p:nvPr/>
            </p:nvSpPr>
            <p:spPr bwMode="auto">
              <a:xfrm flipV="1">
                <a:off x="5724651"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6" name="Line 128"/>
              <p:cNvSpPr>
                <a:spLocks noChangeShapeType="1"/>
              </p:cNvSpPr>
              <p:nvPr/>
            </p:nvSpPr>
            <p:spPr bwMode="auto">
              <a:xfrm flipH="1">
                <a:off x="5697360" y="342977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7" name="Line 129"/>
              <p:cNvSpPr>
                <a:spLocks noChangeShapeType="1"/>
              </p:cNvSpPr>
              <p:nvPr/>
            </p:nvSpPr>
            <p:spPr bwMode="auto">
              <a:xfrm flipV="1">
                <a:off x="5740705"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8" name="Line 130"/>
              <p:cNvSpPr>
                <a:spLocks noChangeShapeType="1"/>
              </p:cNvSpPr>
              <p:nvPr/>
            </p:nvSpPr>
            <p:spPr bwMode="auto">
              <a:xfrm flipH="1">
                <a:off x="5714217" y="342977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9" name="Line 131"/>
              <p:cNvSpPr>
                <a:spLocks noChangeShapeType="1"/>
              </p:cNvSpPr>
              <p:nvPr/>
            </p:nvSpPr>
            <p:spPr bwMode="auto">
              <a:xfrm flipV="1">
                <a:off x="5810538"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0" name="Line 132"/>
              <p:cNvSpPr>
                <a:spLocks noChangeShapeType="1"/>
              </p:cNvSpPr>
              <p:nvPr/>
            </p:nvSpPr>
            <p:spPr bwMode="auto">
              <a:xfrm flipH="1">
                <a:off x="5783247" y="342977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1" name="Line 133"/>
              <p:cNvSpPr>
                <a:spLocks noChangeShapeType="1"/>
              </p:cNvSpPr>
              <p:nvPr/>
            </p:nvSpPr>
            <p:spPr bwMode="auto">
              <a:xfrm flipV="1">
                <a:off x="5835422"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2" name="Line 134"/>
              <p:cNvSpPr>
                <a:spLocks noChangeShapeType="1"/>
              </p:cNvSpPr>
              <p:nvPr/>
            </p:nvSpPr>
            <p:spPr bwMode="auto">
              <a:xfrm flipH="1">
                <a:off x="5808130" y="342977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3" name="Line 135"/>
              <p:cNvSpPr>
                <a:spLocks noChangeShapeType="1"/>
              </p:cNvSpPr>
              <p:nvPr/>
            </p:nvSpPr>
            <p:spPr bwMode="auto">
              <a:xfrm flipV="1">
                <a:off x="5861107" y="340404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4" name="Line 136"/>
              <p:cNvSpPr>
                <a:spLocks noChangeShapeType="1"/>
              </p:cNvSpPr>
              <p:nvPr/>
            </p:nvSpPr>
            <p:spPr bwMode="auto">
              <a:xfrm flipH="1">
                <a:off x="5833816" y="342977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5" name="Line 137"/>
              <p:cNvSpPr>
                <a:spLocks noChangeShapeType="1"/>
              </p:cNvSpPr>
              <p:nvPr/>
            </p:nvSpPr>
            <p:spPr bwMode="auto">
              <a:xfrm flipV="1">
                <a:off x="5962245" y="3350160"/>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6" name="Line 138"/>
              <p:cNvSpPr>
                <a:spLocks noChangeShapeType="1"/>
              </p:cNvSpPr>
              <p:nvPr/>
            </p:nvSpPr>
            <p:spPr bwMode="auto">
              <a:xfrm flipH="1">
                <a:off x="5934954" y="3376699"/>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7" name="Line 139"/>
              <p:cNvSpPr>
                <a:spLocks noChangeShapeType="1"/>
              </p:cNvSpPr>
              <p:nvPr/>
            </p:nvSpPr>
            <p:spPr bwMode="auto">
              <a:xfrm flipV="1">
                <a:off x="5990339" y="3350160"/>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8" name="Line 140"/>
              <p:cNvSpPr>
                <a:spLocks noChangeShapeType="1"/>
              </p:cNvSpPr>
              <p:nvPr/>
            </p:nvSpPr>
            <p:spPr bwMode="auto">
              <a:xfrm flipH="1">
                <a:off x="5963048" y="3376699"/>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9" name="Line 141"/>
              <p:cNvSpPr>
                <a:spLocks noChangeShapeType="1"/>
              </p:cNvSpPr>
              <p:nvPr/>
            </p:nvSpPr>
            <p:spPr bwMode="auto">
              <a:xfrm flipV="1">
                <a:off x="6012814" y="3350160"/>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0" name="Line 142"/>
              <p:cNvSpPr>
                <a:spLocks noChangeShapeType="1"/>
              </p:cNvSpPr>
              <p:nvPr/>
            </p:nvSpPr>
            <p:spPr bwMode="auto">
              <a:xfrm flipH="1">
                <a:off x="5985523" y="3376699"/>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1" name="Line 143"/>
              <p:cNvSpPr>
                <a:spLocks noChangeShapeType="1"/>
              </p:cNvSpPr>
              <p:nvPr/>
            </p:nvSpPr>
            <p:spPr bwMode="auto">
              <a:xfrm flipV="1">
                <a:off x="6019236" y="3350160"/>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2" name="Line 144"/>
              <p:cNvSpPr>
                <a:spLocks noChangeShapeType="1"/>
              </p:cNvSpPr>
              <p:nvPr/>
            </p:nvSpPr>
            <p:spPr bwMode="auto">
              <a:xfrm flipH="1">
                <a:off x="5992747" y="3376699"/>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3" name="Line 145"/>
              <p:cNvSpPr>
                <a:spLocks noChangeShapeType="1"/>
              </p:cNvSpPr>
              <p:nvPr/>
            </p:nvSpPr>
            <p:spPr bwMode="auto">
              <a:xfrm flipV="1">
                <a:off x="6031276" y="3350160"/>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4" name="Line 146"/>
              <p:cNvSpPr>
                <a:spLocks noChangeShapeType="1"/>
              </p:cNvSpPr>
              <p:nvPr/>
            </p:nvSpPr>
            <p:spPr bwMode="auto">
              <a:xfrm flipH="1">
                <a:off x="6003985" y="3376699"/>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5" name="Line 147"/>
              <p:cNvSpPr>
                <a:spLocks noChangeShapeType="1"/>
              </p:cNvSpPr>
              <p:nvPr/>
            </p:nvSpPr>
            <p:spPr bwMode="auto">
              <a:xfrm flipV="1">
                <a:off x="6040106" y="3350160"/>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6" name="Line 148"/>
              <p:cNvSpPr>
                <a:spLocks noChangeShapeType="1"/>
              </p:cNvSpPr>
              <p:nvPr/>
            </p:nvSpPr>
            <p:spPr bwMode="auto">
              <a:xfrm flipH="1">
                <a:off x="6012814" y="3376699"/>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7" name="Line 149"/>
              <p:cNvSpPr>
                <a:spLocks noChangeShapeType="1"/>
              </p:cNvSpPr>
              <p:nvPr/>
            </p:nvSpPr>
            <p:spPr bwMode="auto">
              <a:xfrm flipV="1">
                <a:off x="6045724" y="3350160"/>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8" name="Line 150"/>
              <p:cNvSpPr>
                <a:spLocks noChangeShapeType="1"/>
              </p:cNvSpPr>
              <p:nvPr/>
            </p:nvSpPr>
            <p:spPr bwMode="auto">
              <a:xfrm flipH="1">
                <a:off x="6018433" y="3376699"/>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9" name="Line 151"/>
              <p:cNvSpPr>
                <a:spLocks noChangeShapeType="1"/>
              </p:cNvSpPr>
              <p:nvPr/>
            </p:nvSpPr>
            <p:spPr bwMode="auto">
              <a:xfrm flipV="1">
                <a:off x="6061778" y="3270543"/>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0" name="Line 152"/>
              <p:cNvSpPr>
                <a:spLocks noChangeShapeType="1"/>
              </p:cNvSpPr>
              <p:nvPr/>
            </p:nvSpPr>
            <p:spPr bwMode="auto">
              <a:xfrm flipH="1">
                <a:off x="6034487" y="3297082"/>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1" name="Line 153"/>
              <p:cNvSpPr>
                <a:spLocks noChangeShapeType="1"/>
              </p:cNvSpPr>
              <p:nvPr/>
            </p:nvSpPr>
            <p:spPr bwMode="auto">
              <a:xfrm flipV="1">
                <a:off x="6067397" y="3270543"/>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2" name="Line 154"/>
              <p:cNvSpPr>
                <a:spLocks noChangeShapeType="1"/>
              </p:cNvSpPr>
              <p:nvPr/>
            </p:nvSpPr>
            <p:spPr bwMode="auto">
              <a:xfrm flipH="1">
                <a:off x="6040106" y="3297082"/>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3" name="Line 155"/>
              <p:cNvSpPr>
                <a:spLocks noChangeShapeType="1"/>
              </p:cNvSpPr>
              <p:nvPr/>
            </p:nvSpPr>
            <p:spPr bwMode="auto">
              <a:xfrm flipV="1">
                <a:off x="6073818" y="3270543"/>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4" name="Line 156"/>
              <p:cNvSpPr>
                <a:spLocks noChangeShapeType="1"/>
              </p:cNvSpPr>
              <p:nvPr/>
            </p:nvSpPr>
            <p:spPr bwMode="auto">
              <a:xfrm flipH="1">
                <a:off x="6046527" y="3297082"/>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5" name="Line 157"/>
              <p:cNvSpPr>
                <a:spLocks noChangeShapeType="1"/>
              </p:cNvSpPr>
              <p:nvPr/>
            </p:nvSpPr>
            <p:spPr bwMode="auto">
              <a:xfrm flipV="1">
                <a:off x="6080240" y="3270543"/>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6" name="Line 158"/>
              <p:cNvSpPr>
                <a:spLocks noChangeShapeType="1"/>
              </p:cNvSpPr>
              <p:nvPr/>
            </p:nvSpPr>
            <p:spPr bwMode="auto">
              <a:xfrm flipH="1">
                <a:off x="6052949" y="3297082"/>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 name="Line 159"/>
              <p:cNvSpPr>
                <a:spLocks noChangeShapeType="1"/>
              </p:cNvSpPr>
              <p:nvPr/>
            </p:nvSpPr>
            <p:spPr bwMode="auto">
              <a:xfrm flipV="1">
                <a:off x="6089069" y="3270543"/>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8" name="Line 160"/>
              <p:cNvSpPr>
                <a:spLocks noChangeShapeType="1"/>
              </p:cNvSpPr>
              <p:nvPr/>
            </p:nvSpPr>
            <p:spPr bwMode="auto">
              <a:xfrm flipH="1">
                <a:off x="6061778" y="3297082"/>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9" name="Line 161"/>
              <p:cNvSpPr>
                <a:spLocks noChangeShapeType="1"/>
              </p:cNvSpPr>
              <p:nvPr/>
            </p:nvSpPr>
            <p:spPr bwMode="auto">
              <a:xfrm flipV="1">
                <a:off x="6186997" y="3270543"/>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0" name="Line 162"/>
              <p:cNvSpPr>
                <a:spLocks noChangeShapeType="1"/>
              </p:cNvSpPr>
              <p:nvPr/>
            </p:nvSpPr>
            <p:spPr bwMode="auto">
              <a:xfrm flipH="1">
                <a:off x="6159705" y="3297082"/>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1" name="Line 163"/>
              <p:cNvSpPr>
                <a:spLocks noChangeShapeType="1"/>
              </p:cNvSpPr>
              <p:nvPr/>
            </p:nvSpPr>
            <p:spPr bwMode="auto">
              <a:xfrm flipV="1">
                <a:off x="6213485" y="3270543"/>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2" name="Line 164"/>
              <p:cNvSpPr>
                <a:spLocks noChangeShapeType="1"/>
              </p:cNvSpPr>
              <p:nvPr/>
            </p:nvSpPr>
            <p:spPr bwMode="auto">
              <a:xfrm flipH="1">
                <a:off x="6186194" y="3297082"/>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3" name="Line 165"/>
              <p:cNvSpPr>
                <a:spLocks noChangeShapeType="1"/>
              </p:cNvSpPr>
              <p:nvPr/>
            </p:nvSpPr>
            <p:spPr bwMode="auto">
              <a:xfrm flipV="1">
                <a:off x="6240776" y="3270543"/>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4" name="Line 166"/>
              <p:cNvSpPr>
                <a:spLocks noChangeShapeType="1"/>
              </p:cNvSpPr>
              <p:nvPr/>
            </p:nvSpPr>
            <p:spPr bwMode="auto">
              <a:xfrm flipH="1">
                <a:off x="6213485" y="3297082"/>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5" name="Line 167"/>
              <p:cNvSpPr>
                <a:spLocks noChangeShapeType="1"/>
              </p:cNvSpPr>
              <p:nvPr/>
            </p:nvSpPr>
            <p:spPr bwMode="auto">
              <a:xfrm flipV="1">
                <a:off x="6328269" y="3270543"/>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6" name="Line 168"/>
              <p:cNvSpPr>
                <a:spLocks noChangeShapeType="1"/>
              </p:cNvSpPr>
              <p:nvPr/>
            </p:nvSpPr>
            <p:spPr bwMode="auto">
              <a:xfrm flipH="1">
                <a:off x="6300977" y="3297082"/>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7" name="Line 169"/>
              <p:cNvSpPr>
                <a:spLocks noChangeShapeType="1"/>
              </p:cNvSpPr>
              <p:nvPr/>
            </p:nvSpPr>
            <p:spPr bwMode="auto">
              <a:xfrm flipV="1">
                <a:off x="6337901" y="3170821"/>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8" name="Line 170"/>
              <p:cNvSpPr>
                <a:spLocks noChangeShapeType="1"/>
              </p:cNvSpPr>
              <p:nvPr/>
            </p:nvSpPr>
            <p:spPr bwMode="auto">
              <a:xfrm flipH="1">
                <a:off x="6311412" y="3196556"/>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9" name="Line 171"/>
              <p:cNvSpPr>
                <a:spLocks noChangeShapeType="1"/>
              </p:cNvSpPr>
              <p:nvPr/>
            </p:nvSpPr>
            <p:spPr bwMode="auto">
              <a:xfrm flipV="1">
                <a:off x="6361179" y="3170821"/>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0" name="Line 172"/>
              <p:cNvSpPr>
                <a:spLocks noChangeShapeType="1"/>
              </p:cNvSpPr>
              <p:nvPr/>
            </p:nvSpPr>
            <p:spPr bwMode="auto">
              <a:xfrm flipH="1">
                <a:off x="6333887" y="3196556"/>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1" name="Line 173"/>
              <p:cNvSpPr>
                <a:spLocks noChangeShapeType="1"/>
              </p:cNvSpPr>
              <p:nvPr/>
            </p:nvSpPr>
            <p:spPr bwMode="auto">
              <a:xfrm flipV="1">
                <a:off x="6385259" y="3170821"/>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2" name="Line 174"/>
              <p:cNvSpPr>
                <a:spLocks noChangeShapeType="1"/>
              </p:cNvSpPr>
              <p:nvPr/>
            </p:nvSpPr>
            <p:spPr bwMode="auto">
              <a:xfrm flipH="1">
                <a:off x="6357968" y="3196556"/>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3" name="Line 175"/>
              <p:cNvSpPr>
                <a:spLocks noChangeShapeType="1"/>
              </p:cNvSpPr>
              <p:nvPr/>
            </p:nvSpPr>
            <p:spPr bwMode="auto">
              <a:xfrm flipV="1">
                <a:off x="6447066" y="3170821"/>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4" name="Line 176"/>
              <p:cNvSpPr>
                <a:spLocks noChangeShapeType="1"/>
              </p:cNvSpPr>
              <p:nvPr/>
            </p:nvSpPr>
            <p:spPr bwMode="auto">
              <a:xfrm flipH="1">
                <a:off x="6419775" y="3196556"/>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5" name="Line 177"/>
              <p:cNvSpPr>
                <a:spLocks noChangeShapeType="1"/>
              </p:cNvSpPr>
              <p:nvPr/>
            </p:nvSpPr>
            <p:spPr bwMode="auto">
              <a:xfrm flipV="1">
                <a:off x="6619642" y="3170821"/>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6" name="Line 178"/>
              <p:cNvSpPr>
                <a:spLocks noChangeShapeType="1"/>
              </p:cNvSpPr>
              <p:nvPr/>
            </p:nvSpPr>
            <p:spPr bwMode="auto">
              <a:xfrm flipH="1">
                <a:off x="6593154" y="3196556"/>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7" name="Line 179"/>
              <p:cNvSpPr>
                <a:spLocks noChangeShapeType="1"/>
              </p:cNvSpPr>
              <p:nvPr/>
            </p:nvSpPr>
            <p:spPr bwMode="auto">
              <a:xfrm flipV="1">
                <a:off x="6630077" y="3170821"/>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8" name="Line 180"/>
              <p:cNvSpPr>
                <a:spLocks noChangeShapeType="1"/>
              </p:cNvSpPr>
              <p:nvPr/>
            </p:nvSpPr>
            <p:spPr bwMode="auto">
              <a:xfrm flipH="1">
                <a:off x="6602786" y="3196556"/>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9" name="Line 181"/>
              <p:cNvSpPr>
                <a:spLocks noChangeShapeType="1"/>
              </p:cNvSpPr>
              <p:nvPr/>
            </p:nvSpPr>
            <p:spPr bwMode="auto">
              <a:xfrm flipV="1">
                <a:off x="6642920" y="3170821"/>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0" name="Line 182"/>
              <p:cNvSpPr>
                <a:spLocks noChangeShapeType="1"/>
              </p:cNvSpPr>
              <p:nvPr/>
            </p:nvSpPr>
            <p:spPr bwMode="auto">
              <a:xfrm flipH="1">
                <a:off x="6615629" y="3196556"/>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1" name="Line 183"/>
              <p:cNvSpPr>
                <a:spLocks noChangeShapeType="1"/>
              </p:cNvSpPr>
              <p:nvPr/>
            </p:nvSpPr>
            <p:spPr bwMode="auto">
              <a:xfrm flipV="1">
                <a:off x="6654960" y="2939208"/>
                <a:ext cx="0" cy="53882"/>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2" name="Line 184"/>
              <p:cNvSpPr>
                <a:spLocks noChangeShapeType="1"/>
              </p:cNvSpPr>
              <p:nvPr/>
            </p:nvSpPr>
            <p:spPr bwMode="auto">
              <a:xfrm flipH="1">
                <a:off x="6627669" y="296574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3" name="Line 185"/>
              <p:cNvSpPr>
                <a:spLocks noChangeShapeType="1"/>
              </p:cNvSpPr>
              <p:nvPr/>
            </p:nvSpPr>
            <p:spPr bwMode="auto">
              <a:xfrm flipV="1">
                <a:off x="6668606" y="2694727"/>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4" name="Line 186"/>
              <p:cNvSpPr>
                <a:spLocks noChangeShapeType="1"/>
              </p:cNvSpPr>
              <p:nvPr/>
            </p:nvSpPr>
            <p:spPr bwMode="auto">
              <a:xfrm flipH="1">
                <a:off x="6642118" y="2720462"/>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5" name="Line 187"/>
              <p:cNvSpPr>
                <a:spLocks noChangeShapeType="1"/>
              </p:cNvSpPr>
              <p:nvPr/>
            </p:nvSpPr>
            <p:spPr bwMode="auto">
              <a:xfrm flipV="1">
                <a:off x="6691884" y="2694727"/>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6" name="Line 188"/>
              <p:cNvSpPr>
                <a:spLocks noChangeShapeType="1"/>
              </p:cNvSpPr>
              <p:nvPr/>
            </p:nvSpPr>
            <p:spPr bwMode="auto">
              <a:xfrm flipH="1">
                <a:off x="6664593" y="2720462"/>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7" name="Line 189"/>
              <p:cNvSpPr>
                <a:spLocks noChangeShapeType="1"/>
              </p:cNvSpPr>
              <p:nvPr/>
            </p:nvSpPr>
            <p:spPr bwMode="auto">
              <a:xfrm flipV="1">
                <a:off x="6707938" y="2694727"/>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8" name="Line 190"/>
              <p:cNvSpPr>
                <a:spLocks noChangeShapeType="1"/>
              </p:cNvSpPr>
              <p:nvPr/>
            </p:nvSpPr>
            <p:spPr bwMode="auto">
              <a:xfrm flipH="1">
                <a:off x="6680646" y="2720462"/>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9" name="Line 191"/>
              <p:cNvSpPr>
                <a:spLocks noChangeShapeType="1"/>
              </p:cNvSpPr>
              <p:nvPr/>
            </p:nvSpPr>
            <p:spPr bwMode="auto">
              <a:xfrm flipV="1">
                <a:off x="6716767" y="2694727"/>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0" name="Line 192"/>
              <p:cNvSpPr>
                <a:spLocks noChangeShapeType="1"/>
              </p:cNvSpPr>
              <p:nvPr/>
            </p:nvSpPr>
            <p:spPr bwMode="auto">
              <a:xfrm flipH="1">
                <a:off x="6689476" y="2720462"/>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1" name="Line 193"/>
              <p:cNvSpPr>
                <a:spLocks noChangeShapeType="1"/>
              </p:cNvSpPr>
              <p:nvPr/>
            </p:nvSpPr>
            <p:spPr bwMode="auto">
              <a:xfrm flipV="1">
                <a:off x="6789811" y="2694727"/>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2" name="Line 194"/>
              <p:cNvSpPr>
                <a:spLocks noChangeShapeType="1"/>
              </p:cNvSpPr>
              <p:nvPr/>
            </p:nvSpPr>
            <p:spPr bwMode="auto">
              <a:xfrm flipH="1">
                <a:off x="6762520" y="2720462"/>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3" name="Line 195"/>
              <p:cNvSpPr>
                <a:spLocks noChangeShapeType="1"/>
              </p:cNvSpPr>
              <p:nvPr/>
            </p:nvSpPr>
            <p:spPr bwMode="auto">
              <a:xfrm flipV="1">
                <a:off x="6940715" y="2694727"/>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4" name="Line 196"/>
              <p:cNvSpPr>
                <a:spLocks noChangeShapeType="1"/>
              </p:cNvSpPr>
              <p:nvPr/>
            </p:nvSpPr>
            <p:spPr bwMode="auto">
              <a:xfrm flipH="1">
                <a:off x="6913424" y="2720462"/>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5" name="Line 197"/>
              <p:cNvSpPr>
                <a:spLocks noChangeShapeType="1"/>
              </p:cNvSpPr>
              <p:nvPr/>
            </p:nvSpPr>
            <p:spPr bwMode="auto">
              <a:xfrm flipV="1">
                <a:off x="6940715" y="230227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6" name="Line 198"/>
              <p:cNvSpPr>
                <a:spLocks noChangeShapeType="1"/>
              </p:cNvSpPr>
              <p:nvPr/>
            </p:nvSpPr>
            <p:spPr bwMode="auto">
              <a:xfrm flipH="1">
                <a:off x="6913424" y="232800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7" name="Line 199"/>
              <p:cNvSpPr>
                <a:spLocks noChangeShapeType="1"/>
              </p:cNvSpPr>
              <p:nvPr/>
            </p:nvSpPr>
            <p:spPr bwMode="auto">
              <a:xfrm flipV="1">
                <a:off x="7010549" y="230227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8" name="Line 200"/>
              <p:cNvSpPr>
                <a:spLocks noChangeShapeType="1"/>
              </p:cNvSpPr>
              <p:nvPr/>
            </p:nvSpPr>
            <p:spPr bwMode="auto">
              <a:xfrm flipH="1">
                <a:off x="6983258" y="232800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9" name="Line 201"/>
              <p:cNvSpPr>
                <a:spLocks noChangeShapeType="1"/>
              </p:cNvSpPr>
              <p:nvPr/>
            </p:nvSpPr>
            <p:spPr bwMode="auto">
              <a:xfrm flipV="1">
                <a:off x="7038643" y="230227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0" name="Line 202"/>
              <p:cNvSpPr>
                <a:spLocks noChangeShapeType="1"/>
              </p:cNvSpPr>
              <p:nvPr/>
            </p:nvSpPr>
            <p:spPr bwMode="auto">
              <a:xfrm flipH="1">
                <a:off x="7011352" y="232800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1" name="Line 203"/>
              <p:cNvSpPr>
                <a:spLocks noChangeShapeType="1"/>
              </p:cNvSpPr>
              <p:nvPr/>
            </p:nvSpPr>
            <p:spPr bwMode="auto">
              <a:xfrm flipV="1">
                <a:off x="7244129" y="230227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2" name="Line 204"/>
              <p:cNvSpPr>
                <a:spLocks noChangeShapeType="1"/>
              </p:cNvSpPr>
              <p:nvPr/>
            </p:nvSpPr>
            <p:spPr bwMode="auto">
              <a:xfrm flipH="1">
                <a:off x="7217641" y="232800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3" name="Line 206"/>
              <p:cNvSpPr>
                <a:spLocks noChangeShapeType="1"/>
              </p:cNvSpPr>
              <p:nvPr/>
            </p:nvSpPr>
            <p:spPr bwMode="auto">
              <a:xfrm flipV="1">
                <a:off x="7252959" y="230227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4" name="Line 207"/>
              <p:cNvSpPr>
                <a:spLocks noChangeShapeType="1"/>
              </p:cNvSpPr>
              <p:nvPr/>
            </p:nvSpPr>
            <p:spPr bwMode="auto">
              <a:xfrm flipH="1">
                <a:off x="7225668" y="232800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5" name="Line 208"/>
              <p:cNvSpPr>
                <a:spLocks noChangeShapeType="1"/>
              </p:cNvSpPr>
              <p:nvPr/>
            </p:nvSpPr>
            <p:spPr bwMode="auto">
              <a:xfrm flipV="1">
                <a:off x="7260986" y="230227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6" name="Line 209"/>
              <p:cNvSpPr>
                <a:spLocks noChangeShapeType="1"/>
              </p:cNvSpPr>
              <p:nvPr/>
            </p:nvSpPr>
            <p:spPr bwMode="auto">
              <a:xfrm flipH="1">
                <a:off x="7233694" y="232800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7" name="Line 210"/>
              <p:cNvSpPr>
                <a:spLocks noChangeShapeType="1"/>
              </p:cNvSpPr>
              <p:nvPr/>
            </p:nvSpPr>
            <p:spPr bwMode="auto">
              <a:xfrm flipV="1">
                <a:off x="7270618" y="230227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8" name="Line 211"/>
              <p:cNvSpPr>
                <a:spLocks noChangeShapeType="1"/>
              </p:cNvSpPr>
              <p:nvPr/>
            </p:nvSpPr>
            <p:spPr bwMode="auto">
              <a:xfrm flipH="1">
                <a:off x="7243327" y="232800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9" name="Line 212"/>
              <p:cNvSpPr>
                <a:spLocks noChangeShapeType="1"/>
              </p:cNvSpPr>
              <p:nvPr/>
            </p:nvSpPr>
            <p:spPr bwMode="auto">
              <a:xfrm flipV="1">
                <a:off x="7292290" y="230227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0" name="Line 213"/>
              <p:cNvSpPr>
                <a:spLocks noChangeShapeType="1"/>
              </p:cNvSpPr>
              <p:nvPr/>
            </p:nvSpPr>
            <p:spPr bwMode="auto">
              <a:xfrm flipH="1">
                <a:off x="7264999" y="232800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1" name="Line 214"/>
              <p:cNvSpPr>
                <a:spLocks noChangeShapeType="1"/>
              </p:cNvSpPr>
              <p:nvPr/>
            </p:nvSpPr>
            <p:spPr bwMode="auto">
              <a:xfrm flipV="1">
                <a:off x="7321989" y="230227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2" name="Line 215"/>
              <p:cNvSpPr>
                <a:spLocks noChangeShapeType="1"/>
              </p:cNvSpPr>
              <p:nvPr/>
            </p:nvSpPr>
            <p:spPr bwMode="auto">
              <a:xfrm flipH="1">
                <a:off x="7294698" y="232800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3" name="Line 216"/>
              <p:cNvSpPr>
                <a:spLocks noChangeShapeType="1"/>
              </p:cNvSpPr>
              <p:nvPr/>
            </p:nvSpPr>
            <p:spPr bwMode="auto">
              <a:xfrm flipV="1">
                <a:off x="7549951" y="230227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4" name="Line 217"/>
              <p:cNvSpPr>
                <a:spLocks noChangeShapeType="1"/>
              </p:cNvSpPr>
              <p:nvPr/>
            </p:nvSpPr>
            <p:spPr bwMode="auto">
              <a:xfrm flipH="1">
                <a:off x="7522660" y="2328007"/>
                <a:ext cx="53780"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5" name="Line 218"/>
              <p:cNvSpPr>
                <a:spLocks noChangeShapeType="1"/>
              </p:cNvSpPr>
              <p:nvPr/>
            </p:nvSpPr>
            <p:spPr bwMode="auto">
              <a:xfrm flipV="1">
                <a:off x="7613363" y="2302272"/>
                <a:ext cx="0" cy="53078"/>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6" name="Line 219"/>
              <p:cNvSpPr>
                <a:spLocks noChangeShapeType="1"/>
              </p:cNvSpPr>
              <p:nvPr/>
            </p:nvSpPr>
            <p:spPr bwMode="auto">
              <a:xfrm flipH="1">
                <a:off x="7586072" y="2328007"/>
                <a:ext cx="52977" cy="0"/>
              </a:xfrm>
              <a:prstGeom prst="line">
                <a:avLst/>
              </a:prstGeom>
              <a:noFill/>
              <a:ln w="12700" cap="sq">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7" name="Freeform 220"/>
              <p:cNvSpPr>
                <a:spLocks/>
              </p:cNvSpPr>
              <p:nvPr/>
            </p:nvSpPr>
            <p:spPr bwMode="auto">
              <a:xfrm>
                <a:off x="1495317" y="2328007"/>
                <a:ext cx="6116441" cy="1840841"/>
              </a:xfrm>
              <a:custGeom>
                <a:avLst/>
                <a:gdLst>
                  <a:gd name="T0" fmla="*/ 384 w 7620"/>
                  <a:gd name="T1" fmla="*/ 2289 h 2289"/>
                  <a:gd name="T2" fmla="*/ 756 w 7620"/>
                  <a:gd name="T3" fmla="*/ 2220 h 2289"/>
                  <a:gd name="T4" fmla="*/ 779 w 7620"/>
                  <a:gd name="T5" fmla="*/ 2193 h 2289"/>
                  <a:gd name="T6" fmla="*/ 1136 w 7620"/>
                  <a:gd name="T7" fmla="*/ 2178 h 2289"/>
                  <a:gd name="T8" fmla="*/ 1512 w 7620"/>
                  <a:gd name="T9" fmla="*/ 2145 h 2289"/>
                  <a:gd name="T10" fmla="*/ 1523 w 7620"/>
                  <a:gd name="T11" fmla="*/ 2112 h 2289"/>
                  <a:gd name="T12" fmla="*/ 1870 w 7620"/>
                  <a:gd name="T13" fmla="*/ 2078 h 2289"/>
                  <a:gd name="T14" fmla="*/ 1882 w 7620"/>
                  <a:gd name="T15" fmla="*/ 2056 h 2289"/>
                  <a:gd name="T16" fmla="*/ 1915 w 7620"/>
                  <a:gd name="T17" fmla="*/ 2032 h 2289"/>
                  <a:gd name="T18" fmla="*/ 1942 w 7620"/>
                  <a:gd name="T19" fmla="*/ 1999 h 2289"/>
                  <a:gd name="T20" fmla="*/ 1953 w 7620"/>
                  <a:gd name="T21" fmla="*/ 1977 h 2289"/>
                  <a:gd name="T22" fmla="*/ 2248 w 7620"/>
                  <a:gd name="T23" fmla="*/ 1965 h 2289"/>
                  <a:gd name="T24" fmla="*/ 2278 w 7620"/>
                  <a:gd name="T25" fmla="*/ 1891 h 2289"/>
                  <a:gd name="T26" fmla="*/ 2305 w 7620"/>
                  <a:gd name="T27" fmla="*/ 1847 h 2289"/>
                  <a:gd name="T28" fmla="*/ 2320 w 7620"/>
                  <a:gd name="T29" fmla="*/ 1811 h 2289"/>
                  <a:gd name="T30" fmla="*/ 2778 w 7620"/>
                  <a:gd name="T31" fmla="*/ 1778 h 2289"/>
                  <a:gd name="T32" fmla="*/ 3019 w 7620"/>
                  <a:gd name="T33" fmla="*/ 1743 h 2289"/>
                  <a:gd name="T34" fmla="*/ 3045 w 7620"/>
                  <a:gd name="T35" fmla="*/ 1700 h 2289"/>
                  <a:gd name="T36" fmla="*/ 3433 w 7620"/>
                  <a:gd name="T37" fmla="*/ 1664 h 2289"/>
                  <a:gd name="T38" fmla="*/ 4128 w 7620"/>
                  <a:gd name="T39" fmla="*/ 1580 h 2289"/>
                  <a:gd name="T40" fmla="*/ 4166 w 7620"/>
                  <a:gd name="T41" fmla="*/ 1542 h 2289"/>
                  <a:gd name="T42" fmla="*/ 4524 w 7620"/>
                  <a:gd name="T43" fmla="*/ 1499 h 2289"/>
                  <a:gd name="T44" fmla="*/ 4562 w 7620"/>
                  <a:gd name="T45" fmla="*/ 1460 h 2289"/>
                  <a:gd name="T46" fmla="*/ 4890 w 7620"/>
                  <a:gd name="T47" fmla="*/ 1422 h 2289"/>
                  <a:gd name="T48" fmla="*/ 4909 w 7620"/>
                  <a:gd name="T49" fmla="*/ 1396 h 2289"/>
                  <a:gd name="T50" fmla="*/ 5485 w 7620"/>
                  <a:gd name="T51" fmla="*/ 1374 h 2289"/>
                  <a:gd name="T52" fmla="*/ 5524 w 7620"/>
                  <a:gd name="T53" fmla="*/ 1345 h 2289"/>
                  <a:gd name="T54" fmla="*/ 5682 w 7620"/>
                  <a:gd name="T55" fmla="*/ 1304 h 2289"/>
                  <a:gd name="T56" fmla="*/ 6019 w 7620"/>
                  <a:gd name="T57" fmla="*/ 1205 h 2289"/>
                  <a:gd name="T58" fmla="*/ 6424 w 7620"/>
                  <a:gd name="T59" fmla="*/ 1082 h 2289"/>
                  <a:gd name="T60" fmla="*/ 6443 w 7620"/>
                  <a:gd name="T61" fmla="*/ 796 h 2289"/>
                  <a:gd name="T62" fmla="*/ 6782 w 7620"/>
                  <a:gd name="T63" fmla="*/ 487 h 2289"/>
                  <a:gd name="T64" fmla="*/ 7620 w 7620"/>
                  <a:gd name="T65" fmla="*/ 0 h 2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20" h="2289">
                    <a:moveTo>
                      <a:pt x="0" y="2289"/>
                    </a:moveTo>
                    <a:lnTo>
                      <a:pt x="384" y="2289"/>
                    </a:lnTo>
                    <a:lnTo>
                      <a:pt x="384" y="2220"/>
                    </a:lnTo>
                    <a:lnTo>
                      <a:pt x="756" y="2220"/>
                    </a:lnTo>
                    <a:lnTo>
                      <a:pt x="756" y="2193"/>
                    </a:lnTo>
                    <a:lnTo>
                      <a:pt x="779" y="2193"/>
                    </a:lnTo>
                    <a:lnTo>
                      <a:pt x="779" y="2178"/>
                    </a:lnTo>
                    <a:lnTo>
                      <a:pt x="1136" y="2178"/>
                    </a:lnTo>
                    <a:lnTo>
                      <a:pt x="1136" y="2145"/>
                    </a:lnTo>
                    <a:lnTo>
                      <a:pt x="1512" y="2145"/>
                    </a:lnTo>
                    <a:lnTo>
                      <a:pt x="1512" y="2112"/>
                    </a:lnTo>
                    <a:lnTo>
                      <a:pt x="1523" y="2112"/>
                    </a:lnTo>
                    <a:lnTo>
                      <a:pt x="1523" y="2078"/>
                    </a:lnTo>
                    <a:lnTo>
                      <a:pt x="1870" y="2078"/>
                    </a:lnTo>
                    <a:lnTo>
                      <a:pt x="1870" y="2056"/>
                    </a:lnTo>
                    <a:lnTo>
                      <a:pt x="1882" y="2056"/>
                    </a:lnTo>
                    <a:lnTo>
                      <a:pt x="1882" y="2032"/>
                    </a:lnTo>
                    <a:lnTo>
                      <a:pt x="1915" y="2032"/>
                    </a:lnTo>
                    <a:lnTo>
                      <a:pt x="1915" y="1999"/>
                    </a:lnTo>
                    <a:lnTo>
                      <a:pt x="1942" y="1999"/>
                    </a:lnTo>
                    <a:lnTo>
                      <a:pt x="1942" y="1977"/>
                    </a:lnTo>
                    <a:lnTo>
                      <a:pt x="1953" y="1977"/>
                    </a:lnTo>
                    <a:lnTo>
                      <a:pt x="1953" y="1965"/>
                    </a:lnTo>
                    <a:lnTo>
                      <a:pt x="2248" y="1965"/>
                    </a:lnTo>
                    <a:lnTo>
                      <a:pt x="2248" y="1891"/>
                    </a:lnTo>
                    <a:lnTo>
                      <a:pt x="2278" y="1891"/>
                    </a:lnTo>
                    <a:lnTo>
                      <a:pt x="2278" y="1847"/>
                    </a:lnTo>
                    <a:lnTo>
                      <a:pt x="2305" y="1847"/>
                    </a:lnTo>
                    <a:lnTo>
                      <a:pt x="2305" y="1811"/>
                    </a:lnTo>
                    <a:lnTo>
                      <a:pt x="2320" y="1811"/>
                    </a:lnTo>
                    <a:lnTo>
                      <a:pt x="2320" y="1778"/>
                    </a:lnTo>
                    <a:lnTo>
                      <a:pt x="2778" y="1778"/>
                    </a:lnTo>
                    <a:lnTo>
                      <a:pt x="2778" y="1743"/>
                    </a:lnTo>
                    <a:lnTo>
                      <a:pt x="3019" y="1743"/>
                    </a:lnTo>
                    <a:lnTo>
                      <a:pt x="3019" y="1700"/>
                    </a:lnTo>
                    <a:lnTo>
                      <a:pt x="3045" y="1700"/>
                    </a:lnTo>
                    <a:lnTo>
                      <a:pt x="3045" y="1664"/>
                    </a:lnTo>
                    <a:lnTo>
                      <a:pt x="3433" y="1664"/>
                    </a:lnTo>
                    <a:lnTo>
                      <a:pt x="3433" y="1580"/>
                    </a:lnTo>
                    <a:lnTo>
                      <a:pt x="4128" y="1580"/>
                    </a:lnTo>
                    <a:lnTo>
                      <a:pt x="4128" y="1542"/>
                    </a:lnTo>
                    <a:lnTo>
                      <a:pt x="4166" y="1542"/>
                    </a:lnTo>
                    <a:lnTo>
                      <a:pt x="4166" y="1499"/>
                    </a:lnTo>
                    <a:lnTo>
                      <a:pt x="4524" y="1499"/>
                    </a:lnTo>
                    <a:lnTo>
                      <a:pt x="4524" y="1460"/>
                    </a:lnTo>
                    <a:lnTo>
                      <a:pt x="4562" y="1460"/>
                    </a:lnTo>
                    <a:lnTo>
                      <a:pt x="4562" y="1422"/>
                    </a:lnTo>
                    <a:lnTo>
                      <a:pt x="4890" y="1422"/>
                    </a:lnTo>
                    <a:lnTo>
                      <a:pt x="4890" y="1396"/>
                    </a:lnTo>
                    <a:lnTo>
                      <a:pt x="4909" y="1396"/>
                    </a:lnTo>
                    <a:lnTo>
                      <a:pt x="4909" y="1374"/>
                    </a:lnTo>
                    <a:lnTo>
                      <a:pt x="5485" y="1374"/>
                    </a:lnTo>
                    <a:lnTo>
                      <a:pt x="5485" y="1345"/>
                    </a:lnTo>
                    <a:lnTo>
                      <a:pt x="5524" y="1345"/>
                    </a:lnTo>
                    <a:lnTo>
                      <a:pt x="5524" y="1304"/>
                    </a:lnTo>
                    <a:lnTo>
                      <a:pt x="5682" y="1304"/>
                    </a:lnTo>
                    <a:lnTo>
                      <a:pt x="5682" y="1205"/>
                    </a:lnTo>
                    <a:lnTo>
                      <a:pt x="6019" y="1205"/>
                    </a:lnTo>
                    <a:lnTo>
                      <a:pt x="6019" y="1082"/>
                    </a:lnTo>
                    <a:lnTo>
                      <a:pt x="6424" y="1082"/>
                    </a:lnTo>
                    <a:lnTo>
                      <a:pt x="6424" y="796"/>
                    </a:lnTo>
                    <a:lnTo>
                      <a:pt x="6443" y="796"/>
                    </a:lnTo>
                    <a:lnTo>
                      <a:pt x="6443" y="487"/>
                    </a:lnTo>
                    <a:lnTo>
                      <a:pt x="6782" y="487"/>
                    </a:lnTo>
                    <a:lnTo>
                      <a:pt x="6782" y="0"/>
                    </a:lnTo>
                    <a:lnTo>
                      <a:pt x="7620" y="0"/>
                    </a:lnTo>
                  </a:path>
                </a:pathLst>
              </a:custGeom>
              <a:noFill/>
              <a:ln w="28575" cap="sq">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83" name="Rounded Rectangle 24">
              <a:extLst/>
            </p:cNvPr>
            <p:cNvSpPr/>
            <p:nvPr/>
          </p:nvSpPr>
          <p:spPr>
            <a:xfrm>
              <a:off x="1922835" y="1842839"/>
              <a:ext cx="2358787" cy="407090"/>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b="1" dirty="0">
                  <a:solidFill>
                    <a:schemeClr val="tx1"/>
                  </a:solidFill>
                  <a:latin typeface="Century Gothic" panose="020B0502020202020204" pitchFamily="34" charset="0"/>
                </a:rPr>
                <a:t>HR (95% CI): 0</a:t>
              </a:r>
              <a:r>
                <a:rPr lang="hr-HR" sz="1600" b="1" dirty="0">
                  <a:solidFill>
                    <a:schemeClr val="tx1"/>
                  </a:solidFill>
                  <a:latin typeface="Century Gothic" panose="020B0502020202020204" pitchFamily="34" charset="0"/>
                </a:rPr>
                <a:t>,</a:t>
              </a:r>
              <a:r>
                <a:rPr lang="en-GB" sz="1600" b="1" dirty="0">
                  <a:solidFill>
                    <a:schemeClr val="tx1"/>
                  </a:solidFill>
                  <a:latin typeface="Century Gothic" panose="020B0502020202020204" pitchFamily="34" charset="0"/>
                </a:rPr>
                <a:t>54 (0</a:t>
              </a:r>
              <a:r>
                <a:rPr lang="hr-HR" sz="1600" b="1" dirty="0">
                  <a:solidFill>
                    <a:schemeClr val="tx1"/>
                  </a:solidFill>
                  <a:latin typeface="Century Gothic" panose="020B0502020202020204" pitchFamily="34" charset="0"/>
                </a:rPr>
                <a:t>,</a:t>
              </a:r>
              <a:r>
                <a:rPr lang="en-GB" sz="1600" b="1" dirty="0">
                  <a:solidFill>
                    <a:schemeClr val="tx1"/>
                  </a:solidFill>
                  <a:latin typeface="Century Gothic" panose="020B0502020202020204" pitchFamily="34" charset="0"/>
                </a:rPr>
                <a:t>31–0</a:t>
              </a:r>
              <a:r>
                <a:rPr lang="hr-HR" sz="1600" b="1" dirty="0">
                  <a:solidFill>
                    <a:schemeClr val="tx1"/>
                  </a:solidFill>
                  <a:latin typeface="Century Gothic" panose="020B0502020202020204" pitchFamily="34" charset="0"/>
                </a:rPr>
                <a:t>,</a:t>
              </a:r>
              <a:r>
                <a:rPr lang="en-GB" sz="1600" b="1" dirty="0">
                  <a:solidFill>
                    <a:schemeClr val="tx1"/>
                  </a:solidFill>
                  <a:latin typeface="Century Gothic" panose="020B0502020202020204" pitchFamily="34" charset="0"/>
                </a:rPr>
                <a:t>92);</a:t>
              </a:r>
            </a:p>
            <a:p>
              <a:pPr algn="ctr"/>
              <a:r>
                <a:rPr lang="en-GB" sz="1600" b="1" dirty="0">
                  <a:solidFill>
                    <a:schemeClr val="tx1"/>
                  </a:solidFill>
                  <a:latin typeface="Century Gothic" panose="020B0502020202020204" pitchFamily="34" charset="0"/>
                </a:rPr>
                <a:t>p-</a:t>
              </a:r>
              <a:r>
                <a:rPr lang="hr-HR" sz="1600" b="1" dirty="0">
                  <a:solidFill>
                    <a:schemeClr val="tx1"/>
                  </a:solidFill>
                  <a:latin typeface="Century Gothic" panose="020B0502020202020204" pitchFamily="34" charset="0"/>
                </a:rPr>
                <a:t>vrijednost</a:t>
              </a:r>
              <a:r>
                <a:rPr lang="en-GB" sz="1600" b="1" dirty="0">
                  <a:solidFill>
                    <a:schemeClr val="tx1"/>
                  </a:solidFill>
                  <a:latin typeface="Century Gothic" panose="020B0502020202020204" pitchFamily="34" charset="0"/>
                </a:rPr>
                <a:t> (log rank)=0</a:t>
              </a:r>
              <a:r>
                <a:rPr lang="hr-HR" sz="1600" b="1" dirty="0">
                  <a:solidFill>
                    <a:schemeClr val="tx1"/>
                  </a:solidFill>
                  <a:latin typeface="Century Gothic" panose="020B0502020202020204" pitchFamily="34" charset="0"/>
                </a:rPr>
                <a:t>,</a:t>
              </a:r>
              <a:r>
                <a:rPr lang="en-GB" sz="1600" b="1" dirty="0">
                  <a:solidFill>
                    <a:schemeClr val="tx1"/>
                  </a:solidFill>
                  <a:latin typeface="Century Gothic" panose="020B0502020202020204" pitchFamily="34" charset="0"/>
                </a:rPr>
                <a:t>022</a:t>
              </a:r>
            </a:p>
          </p:txBody>
        </p:sp>
        <p:grpSp>
          <p:nvGrpSpPr>
            <p:cNvPr id="584" name="Group 583"/>
            <p:cNvGrpSpPr/>
            <p:nvPr/>
          </p:nvGrpSpPr>
          <p:grpSpPr>
            <a:xfrm>
              <a:off x="1746679" y="990502"/>
              <a:ext cx="6254321" cy="2421177"/>
              <a:chOff x="1523492" y="1772815"/>
              <a:chExt cx="6254321" cy="2421177"/>
            </a:xfrm>
          </p:grpSpPr>
          <p:sp>
            <p:nvSpPr>
              <p:cNvPr id="594" name="Freeform 224"/>
              <p:cNvSpPr>
                <a:spLocks/>
              </p:cNvSpPr>
              <p:nvPr/>
            </p:nvSpPr>
            <p:spPr bwMode="auto">
              <a:xfrm>
                <a:off x="1523492" y="1798884"/>
                <a:ext cx="6254321" cy="2368224"/>
              </a:xfrm>
              <a:custGeom>
                <a:avLst/>
                <a:gdLst>
                  <a:gd name="T0" fmla="*/ 0 w 7679"/>
                  <a:gd name="T1" fmla="*/ 2907 h 2907"/>
                  <a:gd name="T2" fmla="*/ 381 w 7679"/>
                  <a:gd name="T3" fmla="*/ 2907 h 2907"/>
                  <a:gd name="T4" fmla="*/ 381 w 7679"/>
                  <a:gd name="T5" fmla="*/ 2855 h 2907"/>
                  <a:gd name="T6" fmla="*/ 402 w 7679"/>
                  <a:gd name="T7" fmla="*/ 2855 h 2907"/>
                  <a:gd name="T8" fmla="*/ 402 w 7679"/>
                  <a:gd name="T9" fmla="*/ 2836 h 2907"/>
                  <a:gd name="T10" fmla="*/ 475 w 7679"/>
                  <a:gd name="T11" fmla="*/ 2836 h 2907"/>
                  <a:gd name="T12" fmla="*/ 475 w 7679"/>
                  <a:gd name="T13" fmla="*/ 2823 h 2907"/>
                  <a:gd name="T14" fmla="*/ 487 w 7679"/>
                  <a:gd name="T15" fmla="*/ 2823 h 2907"/>
                  <a:gd name="T16" fmla="*/ 487 w 7679"/>
                  <a:gd name="T17" fmla="*/ 2767 h 2907"/>
                  <a:gd name="T18" fmla="*/ 747 w 7679"/>
                  <a:gd name="T19" fmla="*/ 2767 h 2907"/>
                  <a:gd name="T20" fmla="*/ 747 w 7679"/>
                  <a:gd name="T21" fmla="*/ 2706 h 2907"/>
                  <a:gd name="T22" fmla="*/ 780 w 7679"/>
                  <a:gd name="T23" fmla="*/ 2706 h 2907"/>
                  <a:gd name="T24" fmla="*/ 780 w 7679"/>
                  <a:gd name="T25" fmla="*/ 2628 h 2907"/>
                  <a:gd name="T26" fmla="*/ 1104 w 7679"/>
                  <a:gd name="T27" fmla="*/ 2628 h 2907"/>
                  <a:gd name="T28" fmla="*/ 1104 w 7679"/>
                  <a:gd name="T29" fmla="*/ 2579 h 2907"/>
                  <a:gd name="T30" fmla="*/ 1115 w 7679"/>
                  <a:gd name="T31" fmla="*/ 2579 h 2907"/>
                  <a:gd name="T32" fmla="*/ 1115 w 7679"/>
                  <a:gd name="T33" fmla="*/ 2556 h 2907"/>
                  <a:gd name="T34" fmla="*/ 1123 w 7679"/>
                  <a:gd name="T35" fmla="*/ 2556 h 2907"/>
                  <a:gd name="T36" fmla="*/ 1123 w 7679"/>
                  <a:gd name="T37" fmla="*/ 2548 h 2907"/>
                  <a:gd name="T38" fmla="*/ 1132 w 7679"/>
                  <a:gd name="T39" fmla="*/ 2548 h 2907"/>
                  <a:gd name="T40" fmla="*/ 1132 w 7679"/>
                  <a:gd name="T41" fmla="*/ 2489 h 2907"/>
                  <a:gd name="T42" fmla="*/ 1211 w 7679"/>
                  <a:gd name="T43" fmla="*/ 2489 h 2907"/>
                  <a:gd name="T44" fmla="*/ 1211 w 7679"/>
                  <a:gd name="T45" fmla="*/ 2413 h 2907"/>
                  <a:gd name="T46" fmla="*/ 1489 w 7679"/>
                  <a:gd name="T47" fmla="*/ 2413 h 2907"/>
                  <a:gd name="T48" fmla="*/ 1489 w 7679"/>
                  <a:gd name="T49" fmla="*/ 2341 h 2907"/>
                  <a:gd name="T50" fmla="*/ 1871 w 7679"/>
                  <a:gd name="T51" fmla="*/ 2341 h 2907"/>
                  <a:gd name="T52" fmla="*/ 1871 w 7679"/>
                  <a:gd name="T53" fmla="*/ 2273 h 2907"/>
                  <a:gd name="T54" fmla="*/ 2597 w 7679"/>
                  <a:gd name="T55" fmla="*/ 2273 h 2907"/>
                  <a:gd name="T56" fmla="*/ 2597 w 7679"/>
                  <a:gd name="T57" fmla="*/ 2189 h 2907"/>
                  <a:gd name="T58" fmla="*/ 2796 w 7679"/>
                  <a:gd name="T59" fmla="*/ 2189 h 2907"/>
                  <a:gd name="T60" fmla="*/ 2796 w 7679"/>
                  <a:gd name="T61" fmla="*/ 2112 h 2907"/>
                  <a:gd name="T62" fmla="*/ 2976 w 7679"/>
                  <a:gd name="T63" fmla="*/ 2112 h 2907"/>
                  <a:gd name="T64" fmla="*/ 2976 w 7679"/>
                  <a:gd name="T65" fmla="*/ 1949 h 2907"/>
                  <a:gd name="T66" fmla="*/ 3091 w 7679"/>
                  <a:gd name="T67" fmla="*/ 1949 h 2907"/>
                  <a:gd name="T68" fmla="*/ 3091 w 7679"/>
                  <a:gd name="T69" fmla="*/ 1867 h 2907"/>
                  <a:gd name="T70" fmla="*/ 3400 w 7679"/>
                  <a:gd name="T71" fmla="*/ 1867 h 2907"/>
                  <a:gd name="T72" fmla="*/ 3400 w 7679"/>
                  <a:gd name="T73" fmla="*/ 1784 h 2907"/>
                  <a:gd name="T74" fmla="*/ 3709 w 7679"/>
                  <a:gd name="T75" fmla="*/ 1784 h 2907"/>
                  <a:gd name="T76" fmla="*/ 3709 w 7679"/>
                  <a:gd name="T77" fmla="*/ 1699 h 2907"/>
                  <a:gd name="T78" fmla="*/ 4082 w 7679"/>
                  <a:gd name="T79" fmla="*/ 1699 h 2907"/>
                  <a:gd name="T80" fmla="*/ 4082 w 7679"/>
                  <a:gd name="T81" fmla="*/ 1518 h 2907"/>
                  <a:gd name="T82" fmla="*/ 4117 w 7679"/>
                  <a:gd name="T83" fmla="*/ 1518 h 2907"/>
                  <a:gd name="T84" fmla="*/ 4117 w 7679"/>
                  <a:gd name="T85" fmla="*/ 1429 h 2907"/>
                  <a:gd name="T86" fmla="*/ 5559 w 7679"/>
                  <a:gd name="T87" fmla="*/ 1429 h 2907"/>
                  <a:gd name="T88" fmla="*/ 5559 w 7679"/>
                  <a:gd name="T89" fmla="*/ 1019 h 2907"/>
                  <a:gd name="T90" fmla="*/ 5567 w 7679"/>
                  <a:gd name="T91" fmla="*/ 1019 h 2907"/>
                  <a:gd name="T92" fmla="*/ 5567 w 7679"/>
                  <a:gd name="T93" fmla="*/ 1008 h 2907"/>
                  <a:gd name="T94" fmla="*/ 5578 w 7679"/>
                  <a:gd name="T95" fmla="*/ 1008 h 2907"/>
                  <a:gd name="T96" fmla="*/ 5578 w 7679"/>
                  <a:gd name="T97" fmla="*/ 774 h 2907"/>
                  <a:gd name="T98" fmla="*/ 5955 w 7679"/>
                  <a:gd name="T99" fmla="*/ 774 h 2907"/>
                  <a:gd name="T100" fmla="*/ 5955 w 7679"/>
                  <a:gd name="T101" fmla="*/ 434 h 2907"/>
                  <a:gd name="T102" fmla="*/ 6280 w 7679"/>
                  <a:gd name="T103" fmla="*/ 434 h 2907"/>
                  <a:gd name="T104" fmla="*/ 6280 w 7679"/>
                  <a:gd name="T105" fmla="*/ 8 h 2907"/>
                  <a:gd name="T106" fmla="*/ 6291 w 7679"/>
                  <a:gd name="T107" fmla="*/ 8 h 2907"/>
                  <a:gd name="T108" fmla="*/ 6291 w 7679"/>
                  <a:gd name="T109" fmla="*/ 0 h 2907"/>
                  <a:gd name="T110" fmla="*/ 7679 w 7679"/>
                  <a:gd name="T111" fmla="*/ 0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79" h="2907">
                    <a:moveTo>
                      <a:pt x="0" y="2907"/>
                    </a:moveTo>
                    <a:lnTo>
                      <a:pt x="381" y="2907"/>
                    </a:lnTo>
                    <a:lnTo>
                      <a:pt x="381" y="2855"/>
                    </a:lnTo>
                    <a:lnTo>
                      <a:pt x="402" y="2855"/>
                    </a:lnTo>
                    <a:lnTo>
                      <a:pt x="402" y="2836"/>
                    </a:lnTo>
                    <a:lnTo>
                      <a:pt x="475" y="2836"/>
                    </a:lnTo>
                    <a:lnTo>
                      <a:pt x="475" y="2823"/>
                    </a:lnTo>
                    <a:lnTo>
                      <a:pt x="487" y="2823"/>
                    </a:lnTo>
                    <a:lnTo>
                      <a:pt x="487" y="2767"/>
                    </a:lnTo>
                    <a:lnTo>
                      <a:pt x="747" y="2767"/>
                    </a:lnTo>
                    <a:lnTo>
                      <a:pt x="747" y="2706"/>
                    </a:lnTo>
                    <a:lnTo>
                      <a:pt x="780" y="2706"/>
                    </a:lnTo>
                    <a:lnTo>
                      <a:pt x="780" y="2628"/>
                    </a:lnTo>
                    <a:lnTo>
                      <a:pt x="1104" y="2628"/>
                    </a:lnTo>
                    <a:lnTo>
                      <a:pt x="1104" y="2579"/>
                    </a:lnTo>
                    <a:lnTo>
                      <a:pt x="1115" y="2579"/>
                    </a:lnTo>
                    <a:lnTo>
                      <a:pt x="1115" y="2556"/>
                    </a:lnTo>
                    <a:lnTo>
                      <a:pt x="1123" y="2556"/>
                    </a:lnTo>
                    <a:lnTo>
                      <a:pt x="1123" y="2548"/>
                    </a:lnTo>
                    <a:lnTo>
                      <a:pt x="1132" y="2548"/>
                    </a:lnTo>
                    <a:lnTo>
                      <a:pt x="1132" y="2489"/>
                    </a:lnTo>
                    <a:lnTo>
                      <a:pt x="1211" y="2489"/>
                    </a:lnTo>
                    <a:lnTo>
                      <a:pt x="1211" y="2413"/>
                    </a:lnTo>
                    <a:lnTo>
                      <a:pt x="1489" y="2413"/>
                    </a:lnTo>
                    <a:lnTo>
                      <a:pt x="1489" y="2341"/>
                    </a:lnTo>
                    <a:lnTo>
                      <a:pt x="1871" y="2341"/>
                    </a:lnTo>
                    <a:lnTo>
                      <a:pt x="1871" y="2273"/>
                    </a:lnTo>
                    <a:lnTo>
                      <a:pt x="2597" y="2273"/>
                    </a:lnTo>
                    <a:lnTo>
                      <a:pt x="2597" y="2189"/>
                    </a:lnTo>
                    <a:lnTo>
                      <a:pt x="2796" y="2189"/>
                    </a:lnTo>
                    <a:lnTo>
                      <a:pt x="2796" y="2112"/>
                    </a:lnTo>
                    <a:lnTo>
                      <a:pt x="2976" y="2112"/>
                    </a:lnTo>
                    <a:lnTo>
                      <a:pt x="2976" y="1949"/>
                    </a:lnTo>
                    <a:lnTo>
                      <a:pt x="3091" y="1949"/>
                    </a:lnTo>
                    <a:lnTo>
                      <a:pt x="3091" y="1867"/>
                    </a:lnTo>
                    <a:lnTo>
                      <a:pt x="3400" y="1867"/>
                    </a:lnTo>
                    <a:lnTo>
                      <a:pt x="3400" y="1784"/>
                    </a:lnTo>
                    <a:lnTo>
                      <a:pt x="3709" y="1784"/>
                    </a:lnTo>
                    <a:lnTo>
                      <a:pt x="3709" y="1699"/>
                    </a:lnTo>
                    <a:lnTo>
                      <a:pt x="4082" y="1699"/>
                    </a:lnTo>
                    <a:lnTo>
                      <a:pt x="4082" y="1518"/>
                    </a:lnTo>
                    <a:lnTo>
                      <a:pt x="4117" y="1518"/>
                    </a:lnTo>
                    <a:lnTo>
                      <a:pt x="4117" y="1429"/>
                    </a:lnTo>
                    <a:lnTo>
                      <a:pt x="5559" y="1429"/>
                    </a:lnTo>
                    <a:lnTo>
                      <a:pt x="5559" y="1019"/>
                    </a:lnTo>
                    <a:lnTo>
                      <a:pt x="5567" y="1019"/>
                    </a:lnTo>
                    <a:lnTo>
                      <a:pt x="5567" y="1008"/>
                    </a:lnTo>
                    <a:lnTo>
                      <a:pt x="5578" y="1008"/>
                    </a:lnTo>
                    <a:lnTo>
                      <a:pt x="5578" y="774"/>
                    </a:lnTo>
                    <a:lnTo>
                      <a:pt x="5955" y="774"/>
                    </a:lnTo>
                    <a:lnTo>
                      <a:pt x="5955" y="434"/>
                    </a:lnTo>
                    <a:lnTo>
                      <a:pt x="6280" y="434"/>
                    </a:lnTo>
                    <a:lnTo>
                      <a:pt x="6280" y="8"/>
                    </a:lnTo>
                    <a:lnTo>
                      <a:pt x="6291" y="8"/>
                    </a:lnTo>
                    <a:lnTo>
                      <a:pt x="6291" y="0"/>
                    </a:lnTo>
                    <a:lnTo>
                      <a:pt x="7679" y="0"/>
                    </a:lnTo>
                  </a:path>
                </a:pathLst>
              </a:custGeom>
              <a:noFill/>
              <a:ln w="28575" cap="sq">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 name="Line 225"/>
              <p:cNvSpPr>
                <a:spLocks noChangeShapeType="1"/>
              </p:cNvSpPr>
              <p:nvPr/>
            </p:nvSpPr>
            <p:spPr bwMode="auto">
              <a:xfrm flipV="1">
                <a:off x="1627744" y="4141039"/>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 name="Line 226"/>
              <p:cNvSpPr>
                <a:spLocks noChangeShapeType="1"/>
              </p:cNvSpPr>
              <p:nvPr/>
            </p:nvSpPr>
            <p:spPr bwMode="auto">
              <a:xfrm flipH="1">
                <a:off x="1600867" y="4167923"/>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 name="Line 227"/>
              <p:cNvSpPr>
                <a:spLocks noChangeShapeType="1"/>
              </p:cNvSpPr>
              <p:nvPr/>
            </p:nvSpPr>
            <p:spPr bwMode="auto">
              <a:xfrm flipV="1">
                <a:off x="1680685" y="4141039"/>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 name="Line 228"/>
              <p:cNvSpPr>
                <a:spLocks noChangeShapeType="1"/>
              </p:cNvSpPr>
              <p:nvPr/>
            </p:nvSpPr>
            <p:spPr bwMode="auto">
              <a:xfrm flipH="1">
                <a:off x="1654622" y="4167923"/>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 name="Line 229"/>
              <p:cNvSpPr>
                <a:spLocks noChangeShapeType="1"/>
              </p:cNvSpPr>
              <p:nvPr/>
            </p:nvSpPr>
            <p:spPr bwMode="auto">
              <a:xfrm flipV="1">
                <a:off x="1806928" y="4141039"/>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 name="Line 230"/>
              <p:cNvSpPr>
                <a:spLocks noChangeShapeType="1"/>
              </p:cNvSpPr>
              <p:nvPr/>
            </p:nvSpPr>
            <p:spPr bwMode="auto">
              <a:xfrm flipH="1">
                <a:off x="1779236" y="4167923"/>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 name="Line 231"/>
              <p:cNvSpPr>
                <a:spLocks noChangeShapeType="1"/>
              </p:cNvSpPr>
              <p:nvPr/>
            </p:nvSpPr>
            <p:spPr bwMode="auto">
              <a:xfrm flipV="1">
                <a:off x="1852538" y="4085642"/>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 name="Line 232"/>
              <p:cNvSpPr>
                <a:spLocks noChangeShapeType="1"/>
              </p:cNvSpPr>
              <p:nvPr/>
            </p:nvSpPr>
            <p:spPr bwMode="auto">
              <a:xfrm flipH="1">
                <a:off x="1826475" y="4111711"/>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 name="Line 233"/>
              <p:cNvSpPr>
                <a:spLocks noChangeShapeType="1"/>
              </p:cNvSpPr>
              <p:nvPr/>
            </p:nvSpPr>
            <p:spPr bwMode="auto">
              <a:xfrm flipV="1">
                <a:off x="1906293" y="4086457"/>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 name="Line 234"/>
              <p:cNvSpPr>
                <a:spLocks noChangeShapeType="1"/>
              </p:cNvSpPr>
              <p:nvPr/>
            </p:nvSpPr>
            <p:spPr bwMode="auto">
              <a:xfrm flipH="1">
                <a:off x="1879416" y="4113340"/>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 name="Line 235"/>
              <p:cNvSpPr>
                <a:spLocks noChangeShapeType="1"/>
              </p:cNvSpPr>
              <p:nvPr/>
            </p:nvSpPr>
            <p:spPr bwMode="auto">
              <a:xfrm flipV="1">
                <a:off x="2049640" y="4026986"/>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 name="Line 236"/>
              <p:cNvSpPr>
                <a:spLocks noChangeShapeType="1"/>
              </p:cNvSpPr>
              <p:nvPr/>
            </p:nvSpPr>
            <p:spPr bwMode="auto">
              <a:xfrm flipH="1">
                <a:off x="2022763" y="4053055"/>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 name="Line 237"/>
              <p:cNvSpPr>
                <a:spLocks noChangeShapeType="1"/>
              </p:cNvSpPr>
              <p:nvPr/>
            </p:nvSpPr>
            <p:spPr bwMode="auto">
              <a:xfrm flipV="1">
                <a:off x="2138417" y="3974848"/>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 name="Line 238"/>
              <p:cNvSpPr>
                <a:spLocks noChangeShapeType="1"/>
              </p:cNvSpPr>
              <p:nvPr/>
            </p:nvSpPr>
            <p:spPr bwMode="auto">
              <a:xfrm flipH="1">
                <a:off x="2111540" y="4000917"/>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 name="Line 239"/>
              <p:cNvSpPr>
                <a:spLocks noChangeShapeType="1"/>
              </p:cNvSpPr>
              <p:nvPr/>
            </p:nvSpPr>
            <p:spPr bwMode="auto">
              <a:xfrm flipV="1">
                <a:off x="2191358" y="3912119"/>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 name="Line 240"/>
              <p:cNvSpPr>
                <a:spLocks noChangeShapeType="1"/>
              </p:cNvSpPr>
              <p:nvPr/>
            </p:nvSpPr>
            <p:spPr bwMode="auto">
              <a:xfrm flipH="1">
                <a:off x="2164480" y="3939003"/>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1" name="Line 241"/>
              <p:cNvSpPr>
                <a:spLocks noChangeShapeType="1"/>
              </p:cNvSpPr>
              <p:nvPr/>
            </p:nvSpPr>
            <p:spPr bwMode="auto">
              <a:xfrm flipV="1">
                <a:off x="2245928" y="3912119"/>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 name="Line 242"/>
              <p:cNvSpPr>
                <a:spLocks noChangeShapeType="1"/>
              </p:cNvSpPr>
              <p:nvPr/>
            </p:nvSpPr>
            <p:spPr bwMode="auto">
              <a:xfrm flipH="1">
                <a:off x="2219050" y="3939003"/>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 name="Line 243"/>
              <p:cNvSpPr>
                <a:spLocks noChangeShapeType="1"/>
              </p:cNvSpPr>
              <p:nvPr/>
            </p:nvSpPr>
            <p:spPr bwMode="auto">
              <a:xfrm flipV="1">
                <a:off x="2438143" y="3855907"/>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 name="Line 244"/>
              <p:cNvSpPr>
                <a:spLocks noChangeShapeType="1"/>
              </p:cNvSpPr>
              <p:nvPr/>
            </p:nvSpPr>
            <p:spPr bwMode="auto">
              <a:xfrm flipH="1">
                <a:off x="2411265" y="3881162"/>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 name="Line 245"/>
              <p:cNvSpPr>
                <a:spLocks noChangeShapeType="1"/>
              </p:cNvSpPr>
              <p:nvPr/>
            </p:nvSpPr>
            <p:spPr bwMode="auto">
              <a:xfrm flipV="1">
                <a:off x="2470721" y="3798881"/>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 name="Line 246"/>
              <p:cNvSpPr>
                <a:spLocks noChangeShapeType="1"/>
              </p:cNvSpPr>
              <p:nvPr/>
            </p:nvSpPr>
            <p:spPr bwMode="auto">
              <a:xfrm flipH="1">
                <a:off x="2443029" y="3826579"/>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 name="Line 247"/>
              <p:cNvSpPr>
                <a:spLocks noChangeShapeType="1"/>
              </p:cNvSpPr>
              <p:nvPr/>
            </p:nvSpPr>
            <p:spPr bwMode="auto">
              <a:xfrm flipV="1">
                <a:off x="2735424" y="3736966"/>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 name="Line 248"/>
              <p:cNvSpPr>
                <a:spLocks noChangeShapeType="1"/>
              </p:cNvSpPr>
              <p:nvPr/>
            </p:nvSpPr>
            <p:spPr bwMode="auto">
              <a:xfrm flipH="1">
                <a:off x="2709361" y="3764665"/>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 name="Line 249"/>
              <p:cNvSpPr>
                <a:spLocks noChangeShapeType="1"/>
              </p:cNvSpPr>
              <p:nvPr/>
            </p:nvSpPr>
            <p:spPr bwMode="auto">
              <a:xfrm flipV="1">
                <a:off x="2755786" y="3679940"/>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 name="Line 250"/>
              <p:cNvSpPr>
                <a:spLocks noChangeShapeType="1"/>
              </p:cNvSpPr>
              <p:nvPr/>
            </p:nvSpPr>
            <p:spPr bwMode="auto">
              <a:xfrm flipH="1">
                <a:off x="2728909" y="3706009"/>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 name="Line 251"/>
              <p:cNvSpPr>
                <a:spLocks noChangeShapeType="1"/>
              </p:cNvSpPr>
              <p:nvPr/>
            </p:nvSpPr>
            <p:spPr bwMode="auto">
              <a:xfrm flipV="1">
                <a:off x="2782664" y="3679940"/>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 name="Line 252"/>
              <p:cNvSpPr>
                <a:spLocks noChangeShapeType="1"/>
              </p:cNvSpPr>
              <p:nvPr/>
            </p:nvSpPr>
            <p:spPr bwMode="auto">
              <a:xfrm flipH="1">
                <a:off x="2756601" y="3706009"/>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 name="Line 253"/>
              <p:cNvSpPr>
                <a:spLocks noChangeShapeType="1"/>
              </p:cNvSpPr>
              <p:nvPr/>
            </p:nvSpPr>
            <p:spPr bwMode="auto">
              <a:xfrm flipV="1">
                <a:off x="2908907" y="3679940"/>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 name="Line 254"/>
              <p:cNvSpPr>
                <a:spLocks noChangeShapeType="1"/>
              </p:cNvSpPr>
              <p:nvPr/>
            </p:nvSpPr>
            <p:spPr bwMode="auto">
              <a:xfrm flipH="1">
                <a:off x="2882029" y="3706009"/>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 name="Line 255"/>
              <p:cNvSpPr>
                <a:spLocks noChangeShapeType="1"/>
              </p:cNvSpPr>
              <p:nvPr/>
            </p:nvSpPr>
            <p:spPr bwMode="auto">
              <a:xfrm flipV="1">
                <a:off x="2934970" y="3679940"/>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 name="Line 256"/>
              <p:cNvSpPr>
                <a:spLocks noChangeShapeType="1"/>
              </p:cNvSpPr>
              <p:nvPr/>
            </p:nvSpPr>
            <p:spPr bwMode="auto">
              <a:xfrm flipH="1">
                <a:off x="2908907" y="3706009"/>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 name="Line 257"/>
              <p:cNvSpPr>
                <a:spLocks noChangeShapeType="1"/>
              </p:cNvSpPr>
              <p:nvPr/>
            </p:nvSpPr>
            <p:spPr bwMode="auto">
              <a:xfrm flipV="1">
                <a:off x="3031077" y="3679940"/>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 name="Line 258"/>
              <p:cNvSpPr>
                <a:spLocks noChangeShapeType="1"/>
              </p:cNvSpPr>
              <p:nvPr/>
            </p:nvSpPr>
            <p:spPr bwMode="auto">
              <a:xfrm flipH="1">
                <a:off x="3004200" y="3706009"/>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 name="Line 259"/>
              <p:cNvSpPr>
                <a:spLocks noChangeShapeType="1"/>
              </p:cNvSpPr>
              <p:nvPr/>
            </p:nvSpPr>
            <p:spPr bwMode="auto">
              <a:xfrm flipV="1">
                <a:off x="3048996" y="3623728"/>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 name="Line 260"/>
              <p:cNvSpPr>
                <a:spLocks noChangeShapeType="1"/>
              </p:cNvSpPr>
              <p:nvPr/>
            </p:nvSpPr>
            <p:spPr bwMode="auto">
              <a:xfrm flipH="1">
                <a:off x="3021304" y="3649797"/>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 name="Line 261"/>
              <p:cNvSpPr>
                <a:spLocks noChangeShapeType="1"/>
              </p:cNvSpPr>
              <p:nvPr/>
            </p:nvSpPr>
            <p:spPr bwMode="auto">
              <a:xfrm flipV="1">
                <a:off x="3123927" y="3623728"/>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2" name="Line 262"/>
              <p:cNvSpPr>
                <a:spLocks noChangeShapeType="1"/>
              </p:cNvSpPr>
              <p:nvPr/>
            </p:nvSpPr>
            <p:spPr bwMode="auto">
              <a:xfrm flipH="1">
                <a:off x="3096235" y="3649797"/>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 name="Line 263"/>
              <p:cNvSpPr>
                <a:spLocks noChangeShapeType="1"/>
              </p:cNvSpPr>
              <p:nvPr/>
            </p:nvSpPr>
            <p:spPr bwMode="auto">
              <a:xfrm flipV="1">
                <a:off x="3160578" y="3623728"/>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 name="Line 264"/>
              <p:cNvSpPr>
                <a:spLocks noChangeShapeType="1"/>
              </p:cNvSpPr>
              <p:nvPr/>
            </p:nvSpPr>
            <p:spPr bwMode="auto">
              <a:xfrm flipH="1">
                <a:off x="3133701" y="3649797"/>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 name="Line 265"/>
              <p:cNvSpPr>
                <a:spLocks noChangeShapeType="1"/>
              </p:cNvSpPr>
              <p:nvPr/>
            </p:nvSpPr>
            <p:spPr bwMode="auto">
              <a:xfrm flipV="1">
                <a:off x="3338133" y="3623728"/>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 name="Line 266"/>
              <p:cNvSpPr>
                <a:spLocks noChangeShapeType="1"/>
              </p:cNvSpPr>
              <p:nvPr/>
            </p:nvSpPr>
            <p:spPr bwMode="auto">
              <a:xfrm flipH="1">
                <a:off x="3311255" y="3649797"/>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7" name="Line 267"/>
              <p:cNvSpPr>
                <a:spLocks noChangeShapeType="1"/>
              </p:cNvSpPr>
              <p:nvPr/>
            </p:nvSpPr>
            <p:spPr bwMode="auto">
              <a:xfrm flipV="1">
                <a:off x="3444829" y="3623728"/>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8" name="Line 268"/>
              <p:cNvSpPr>
                <a:spLocks noChangeShapeType="1"/>
              </p:cNvSpPr>
              <p:nvPr/>
            </p:nvSpPr>
            <p:spPr bwMode="auto">
              <a:xfrm flipH="1">
                <a:off x="3417951" y="3649797"/>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9" name="Line 269"/>
              <p:cNvSpPr>
                <a:spLocks noChangeShapeType="1"/>
              </p:cNvSpPr>
              <p:nvPr/>
            </p:nvSpPr>
            <p:spPr bwMode="auto">
              <a:xfrm flipV="1">
                <a:off x="3472521" y="3623728"/>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0" name="Line 270"/>
              <p:cNvSpPr>
                <a:spLocks noChangeShapeType="1"/>
              </p:cNvSpPr>
              <p:nvPr/>
            </p:nvSpPr>
            <p:spPr bwMode="auto">
              <a:xfrm flipH="1">
                <a:off x="3447272" y="3649797"/>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1" name="Line 271"/>
              <p:cNvSpPr>
                <a:spLocks noChangeShapeType="1"/>
              </p:cNvSpPr>
              <p:nvPr/>
            </p:nvSpPr>
            <p:spPr bwMode="auto">
              <a:xfrm flipV="1">
                <a:off x="3490439" y="3623728"/>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2" name="Line 272"/>
              <p:cNvSpPr>
                <a:spLocks noChangeShapeType="1"/>
              </p:cNvSpPr>
              <p:nvPr/>
            </p:nvSpPr>
            <p:spPr bwMode="auto">
              <a:xfrm flipH="1">
                <a:off x="3462747" y="3649797"/>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3" name="Line 273"/>
              <p:cNvSpPr>
                <a:spLocks noChangeShapeType="1"/>
              </p:cNvSpPr>
              <p:nvPr/>
            </p:nvSpPr>
            <p:spPr bwMode="auto">
              <a:xfrm flipV="1">
                <a:off x="3624012" y="3623728"/>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4" name="Line 274"/>
              <p:cNvSpPr>
                <a:spLocks noChangeShapeType="1"/>
              </p:cNvSpPr>
              <p:nvPr/>
            </p:nvSpPr>
            <p:spPr bwMode="auto">
              <a:xfrm flipH="1">
                <a:off x="3596320" y="3649797"/>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5" name="Line 275"/>
              <p:cNvSpPr>
                <a:spLocks noChangeShapeType="1"/>
              </p:cNvSpPr>
              <p:nvPr/>
            </p:nvSpPr>
            <p:spPr bwMode="auto">
              <a:xfrm flipV="1">
                <a:off x="3650890" y="3553667"/>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6" name="Line 276"/>
              <p:cNvSpPr>
                <a:spLocks noChangeShapeType="1"/>
              </p:cNvSpPr>
              <p:nvPr/>
            </p:nvSpPr>
            <p:spPr bwMode="auto">
              <a:xfrm flipH="1">
                <a:off x="3624827" y="3581366"/>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7" name="Line 277"/>
              <p:cNvSpPr>
                <a:spLocks noChangeShapeType="1"/>
              </p:cNvSpPr>
              <p:nvPr/>
            </p:nvSpPr>
            <p:spPr bwMode="auto">
              <a:xfrm flipV="1">
                <a:off x="3679396" y="3553667"/>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8" name="Line 278"/>
              <p:cNvSpPr>
                <a:spLocks noChangeShapeType="1"/>
              </p:cNvSpPr>
              <p:nvPr/>
            </p:nvSpPr>
            <p:spPr bwMode="auto">
              <a:xfrm flipH="1">
                <a:off x="3651704" y="3581366"/>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9" name="Line 279"/>
              <p:cNvSpPr>
                <a:spLocks noChangeShapeType="1"/>
              </p:cNvSpPr>
              <p:nvPr/>
            </p:nvSpPr>
            <p:spPr bwMode="auto">
              <a:xfrm flipV="1">
                <a:off x="3892787" y="3491753"/>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0" name="Line 280"/>
              <p:cNvSpPr>
                <a:spLocks noChangeShapeType="1"/>
              </p:cNvSpPr>
              <p:nvPr/>
            </p:nvSpPr>
            <p:spPr bwMode="auto">
              <a:xfrm flipH="1">
                <a:off x="3865910" y="3519451"/>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1" name="Line 281"/>
              <p:cNvSpPr>
                <a:spLocks noChangeShapeType="1"/>
              </p:cNvSpPr>
              <p:nvPr/>
            </p:nvSpPr>
            <p:spPr bwMode="auto">
              <a:xfrm flipV="1">
                <a:off x="3963646" y="3360592"/>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2" name="Line 282"/>
              <p:cNvSpPr>
                <a:spLocks noChangeShapeType="1"/>
              </p:cNvSpPr>
              <p:nvPr/>
            </p:nvSpPr>
            <p:spPr bwMode="auto">
              <a:xfrm flipH="1">
                <a:off x="3937583" y="3388291"/>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3" name="Line 283"/>
              <p:cNvSpPr>
                <a:spLocks noChangeShapeType="1"/>
              </p:cNvSpPr>
              <p:nvPr/>
            </p:nvSpPr>
            <p:spPr bwMode="auto">
              <a:xfrm flipV="1">
                <a:off x="4023917" y="3360592"/>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4" name="Line 284"/>
              <p:cNvSpPr>
                <a:spLocks noChangeShapeType="1"/>
              </p:cNvSpPr>
              <p:nvPr/>
            </p:nvSpPr>
            <p:spPr bwMode="auto">
              <a:xfrm flipH="1">
                <a:off x="3997040" y="3388291"/>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5" name="Line 285"/>
              <p:cNvSpPr>
                <a:spLocks noChangeShapeType="1"/>
              </p:cNvSpPr>
              <p:nvPr/>
            </p:nvSpPr>
            <p:spPr bwMode="auto">
              <a:xfrm flipV="1">
                <a:off x="4108622" y="3293790"/>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6" name="Line 286"/>
              <p:cNvSpPr>
                <a:spLocks noChangeShapeType="1"/>
              </p:cNvSpPr>
              <p:nvPr/>
            </p:nvSpPr>
            <p:spPr bwMode="auto">
              <a:xfrm flipH="1">
                <a:off x="4082559" y="3319859"/>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7" name="Line 287"/>
              <p:cNvSpPr>
                <a:spLocks noChangeShapeType="1"/>
              </p:cNvSpPr>
              <p:nvPr/>
            </p:nvSpPr>
            <p:spPr bwMode="auto">
              <a:xfrm flipV="1">
                <a:off x="4232422" y="3293790"/>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8" name="Line 288"/>
              <p:cNvSpPr>
                <a:spLocks noChangeShapeType="1"/>
              </p:cNvSpPr>
              <p:nvPr/>
            </p:nvSpPr>
            <p:spPr bwMode="auto">
              <a:xfrm flipH="1">
                <a:off x="4206359" y="3319859"/>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9" name="Line 289"/>
              <p:cNvSpPr>
                <a:spLocks noChangeShapeType="1"/>
              </p:cNvSpPr>
              <p:nvPr/>
            </p:nvSpPr>
            <p:spPr bwMode="auto">
              <a:xfrm flipV="1">
                <a:off x="4262557" y="3293790"/>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0" name="Line 290"/>
              <p:cNvSpPr>
                <a:spLocks noChangeShapeType="1"/>
              </p:cNvSpPr>
              <p:nvPr/>
            </p:nvSpPr>
            <p:spPr bwMode="auto">
              <a:xfrm flipH="1">
                <a:off x="4236494" y="3319859"/>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1" name="Line 291"/>
              <p:cNvSpPr>
                <a:spLocks noChangeShapeType="1"/>
              </p:cNvSpPr>
              <p:nvPr/>
            </p:nvSpPr>
            <p:spPr bwMode="auto">
              <a:xfrm flipV="1">
                <a:off x="4291064" y="3293790"/>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2" name="Line 292"/>
              <p:cNvSpPr>
                <a:spLocks noChangeShapeType="1"/>
              </p:cNvSpPr>
              <p:nvPr/>
            </p:nvSpPr>
            <p:spPr bwMode="auto">
              <a:xfrm flipH="1">
                <a:off x="4265001" y="3319859"/>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3" name="Line 293"/>
              <p:cNvSpPr>
                <a:spLocks noChangeShapeType="1"/>
              </p:cNvSpPr>
              <p:nvPr/>
            </p:nvSpPr>
            <p:spPr bwMode="auto">
              <a:xfrm flipV="1">
                <a:off x="4341561" y="3226173"/>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4" name="Line 294"/>
              <p:cNvSpPr>
                <a:spLocks noChangeShapeType="1"/>
              </p:cNvSpPr>
              <p:nvPr/>
            </p:nvSpPr>
            <p:spPr bwMode="auto">
              <a:xfrm flipH="1">
                <a:off x="4314683" y="3252242"/>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5" name="Line 295"/>
              <p:cNvSpPr>
                <a:spLocks noChangeShapeType="1"/>
              </p:cNvSpPr>
              <p:nvPr/>
            </p:nvSpPr>
            <p:spPr bwMode="auto">
              <a:xfrm flipV="1">
                <a:off x="4403461" y="3226173"/>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6" name="Line 296"/>
              <p:cNvSpPr>
                <a:spLocks noChangeShapeType="1"/>
              </p:cNvSpPr>
              <p:nvPr/>
            </p:nvSpPr>
            <p:spPr bwMode="auto">
              <a:xfrm flipH="1">
                <a:off x="4377398" y="3252242"/>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7" name="Line 297"/>
              <p:cNvSpPr>
                <a:spLocks noChangeShapeType="1"/>
              </p:cNvSpPr>
              <p:nvPr/>
            </p:nvSpPr>
            <p:spPr bwMode="auto">
              <a:xfrm flipV="1">
                <a:off x="4492238" y="3226173"/>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8" name="Line 298"/>
              <p:cNvSpPr>
                <a:spLocks noChangeShapeType="1"/>
              </p:cNvSpPr>
              <p:nvPr/>
            </p:nvSpPr>
            <p:spPr bwMode="auto">
              <a:xfrm flipH="1">
                <a:off x="4465360" y="3252242"/>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9" name="Line 299"/>
              <p:cNvSpPr>
                <a:spLocks noChangeShapeType="1"/>
              </p:cNvSpPr>
              <p:nvPr/>
            </p:nvSpPr>
            <p:spPr bwMode="auto">
              <a:xfrm flipV="1">
                <a:off x="4520744" y="3226173"/>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0" name="Line 300"/>
              <p:cNvSpPr>
                <a:spLocks noChangeShapeType="1"/>
              </p:cNvSpPr>
              <p:nvPr/>
            </p:nvSpPr>
            <p:spPr bwMode="auto">
              <a:xfrm flipH="1">
                <a:off x="4493867" y="3252242"/>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1" name="Line 301"/>
              <p:cNvSpPr>
                <a:spLocks noChangeShapeType="1"/>
              </p:cNvSpPr>
              <p:nvPr/>
            </p:nvSpPr>
            <p:spPr bwMode="auto">
              <a:xfrm flipV="1">
                <a:off x="4546807" y="3156112"/>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2" name="Line 302"/>
              <p:cNvSpPr>
                <a:spLocks noChangeShapeType="1"/>
              </p:cNvSpPr>
              <p:nvPr/>
            </p:nvSpPr>
            <p:spPr bwMode="auto">
              <a:xfrm flipH="1">
                <a:off x="4519930" y="3182996"/>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3" name="Line 303"/>
              <p:cNvSpPr>
                <a:spLocks noChangeShapeType="1"/>
              </p:cNvSpPr>
              <p:nvPr/>
            </p:nvSpPr>
            <p:spPr bwMode="auto">
              <a:xfrm flipV="1">
                <a:off x="4627440" y="3156112"/>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4" name="Line 304"/>
              <p:cNvSpPr>
                <a:spLocks noChangeShapeType="1"/>
              </p:cNvSpPr>
              <p:nvPr/>
            </p:nvSpPr>
            <p:spPr bwMode="auto">
              <a:xfrm flipH="1">
                <a:off x="4601377" y="3182996"/>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5" name="Line 305"/>
              <p:cNvSpPr>
                <a:spLocks noChangeShapeType="1"/>
              </p:cNvSpPr>
              <p:nvPr/>
            </p:nvSpPr>
            <p:spPr bwMode="auto">
              <a:xfrm flipV="1">
                <a:off x="4778932" y="3156112"/>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6" name="Line 306"/>
              <p:cNvSpPr>
                <a:spLocks noChangeShapeType="1"/>
              </p:cNvSpPr>
              <p:nvPr/>
            </p:nvSpPr>
            <p:spPr bwMode="auto">
              <a:xfrm flipH="1">
                <a:off x="4752869" y="3182996"/>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7" name="Line 307"/>
              <p:cNvSpPr>
                <a:spLocks noChangeShapeType="1"/>
              </p:cNvSpPr>
              <p:nvPr/>
            </p:nvSpPr>
            <p:spPr bwMode="auto">
              <a:xfrm flipV="1">
                <a:off x="4796036" y="3156112"/>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8" name="Line 308"/>
              <p:cNvSpPr>
                <a:spLocks noChangeShapeType="1"/>
              </p:cNvSpPr>
              <p:nvPr/>
            </p:nvSpPr>
            <p:spPr bwMode="auto">
              <a:xfrm flipH="1">
                <a:off x="4769972" y="3182996"/>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9" name="Line 309"/>
              <p:cNvSpPr>
                <a:spLocks noChangeShapeType="1"/>
              </p:cNvSpPr>
              <p:nvPr/>
            </p:nvSpPr>
            <p:spPr bwMode="auto">
              <a:xfrm flipV="1">
                <a:off x="4840831" y="3156112"/>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0" name="Line 310"/>
              <p:cNvSpPr>
                <a:spLocks noChangeShapeType="1"/>
              </p:cNvSpPr>
              <p:nvPr/>
            </p:nvSpPr>
            <p:spPr bwMode="auto">
              <a:xfrm flipH="1">
                <a:off x="4813954" y="3182996"/>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1" name="Line 311"/>
              <p:cNvSpPr>
                <a:spLocks noChangeShapeType="1"/>
              </p:cNvSpPr>
              <p:nvPr/>
            </p:nvSpPr>
            <p:spPr bwMode="auto">
              <a:xfrm flipV="1">
                <a:off x="4846533" y="3009473"/>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2" name="Line 312"/>
              <p:cNvSpPr>
                <a:spLocks noChangeShapeType="1"/>
              </p:cNvSpPr>
              <p:nvPr/>
            </p:nvSpPr>
            <p:spPr bwMode="auto">
              <a:xfrm flipH="1">
                <a:off x="4820470" y="3035542"/>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3" name="Line 313"/>
              <p:cNvSpPr>
                <a:spLocks noChangeShapeType="1"/>
              </p:cNvSpPr>
              <p:nvPr/>
            </p:nvSpPr>
            <p:spPr bwMode="auto">
              <a:xfrm flipV="1">
                <a:off x="4877483"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4" name="Line 314"/>
              <p:cNvSpPr>
                <a:spLocks noChangeShapeType="1"/>
              </p:cNvSpPr>
              <p:nvPr/>
            </p:nvSpPr>
            <p:spPr bwMode="auto">
              <a:xfrm flipH="1">
                <a:off x="4850605" y="2961408"/>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5" name="Line 315"/>
              <p:cNvSpPr>
                <a:spLocks noChangeShapeType="1"/>
              </p:cNvSpPr>
              <p:nvPr/>
            </p:nvSpPr>
            <p:spPr bwMode="auto">
              <a:xfrm flipV="1">
                <a:off x="5137299"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6" name="Line 316"/>
              <p:cNvSpPr>
                <a:spLocks noChangeShapeType="1"/>
              </p:cNvSpPr>
              <p:nvPr/>
            </p:nvSpPr>
            <p:spPr bwMode="auto">
              <a:xfrm flipH="1">
                <a:off x="5111236"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7" name="Line 317"/>
              <p:cNvSpPr>
                <a:spLocks noChangeShapeType="1"/>
              </p:cNvSpPr>
              <p:nvPr/>
            </p:nvSpPr>
            <p:spPr bwMode="auto">
              <a:xfrm flipV="1">
                <a:off x="5145443"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8" name="Line 318"/>
              <p:cNvSpPr>
                <a:spLocks noChangeShapeType="1"/>
              </p:cNvSpPr>
              <p:nvPr/>
            </p:nvSpPr>
            <p:spPr bwMode="auto">
              <a:xfrm flipH="1">
                <a:off x="5118566"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9" name="Line 319"/>
              <p:cNvSpPr>
                <a:spLocks noChangeShapeType="1"/>
              </p:cNvSpPr>
              <p:nvPr/>
            </p:nvSpPr>
            <p:spPr bwMode="auto">
              <a:xfrm flipV="1">
                <a:off x="5154403"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0" name="Line 320"/>
              <p:cNvSpPr>
                <a:spLocks noChangeShapeType="1"/>
              </p:cNvSpPr>
              <p:nvPr/>
            </p:nvSpPr>
            <p:spPr bwMode="auto">
              <a:xfrm flipH="1">
                <a:off x="5127525"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1" name="Line 321"/>
              <p:cNvSpPr>
                <a:spLocks noChangeShapeType="1"/>
              </p:cNvSpPr>
              <p:nvPr/>
            </p:nvSpPr>
            <p:spPr bwMode="auto">
              <a:xfrm flipV="1">
                <a:off x="5160918"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2" name="Line 322"/>
              <p:cNvSpPr>
                <a:spLocks noChangeShapeType="1"/>
              </p:cNvSpPr>
              <p:nvPr/>
            </p:nvSpPr>
            <p:spPr bwMode="auto">
              <a:xfrm flipH="1">
                <a:off x="5134855"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3" name="Line 323"/>
              <p:cNvSpPr>
                <a:spLocks noChangeShapeType="1"/>
              </p:cNvSpPr>
              <p:nvPr/>
            </p:nvSpPr>
            <p:spPr bwMode="auto">
              <a:xfrm flipV="1">
                <a:off x="5170692"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4" name="Line 324"/>
              <p:cNvSpPr>
                <a:spLocks noChangeShapeType="1"/>
              </p:cNvSpPr>
              <p:nvPr/>
            </p:nvSpPr>
            <p:spPr bwMode="auto">
              <a:xfrm flipH="1">
                <a:off x="5143815" y="2961408"/>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5" name="Line 325"/>
              <p:cNvSpPr>
                <a:spLocks noChangeShapeType="1"/>
              </p:cNvSpPr>
              <p:nvPr/>
            </p:nvSpPr>
            <p:spPr bwMode="auto">
              <a:xfrm flipV="1">
                <a:off x="5189425"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6" name="Line 326"/>
              <p:cNvSpPr>
                <a:spLocks noChangeShapeType="1"/>
              </p:cNvSpPr>
              <p:nvPr/>
            </p:nvSpPr>
            <p:spPr bwMode="auto">
              <a:xfrm flipH="1">
                <a:off x="5163362"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7" name="Line 327"/>
              <p:cNvSpPr>
                <a:spLocks noChangeShapeType="1"/>
              </p:cNvSpPr>
              <p:nvPr/>
            </p:nvSpPr>
            <p:spPr bwMode="auto">
              <a:xfrm flipV="1">
                <a:off x="5200013"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8" name="Line 328"/>
              <p:cNvSpPr>
                <a:spLocks noChangeShapeType="1"/>
              </p:cNvSpPr>
              <p:nvPr/>
            </p:nvSpPr>
            <p:spPr bwMode="auto">
              <a:xfrm flipH="1">
                <a:off x="5173135"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9" name="Line 329"/>
              <p:cNvSpPr>
                <a:spLocks noChangeShapeType="1"/>
              </p:cNvSpPr>
              <p:nvPr/>
            </p:nvSpPr>
            <p:spPr bwMode="auto">
              <a:xfrm flipV="1">
                <a:off x="5423178"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0" name="Line 330"/>
              <p:cNvSpPr>
                <a:spLocks noChangeShapeType="1"/>
              </p:cNvSpPr>
              <p:nvPr/>
            </p:nvSpPr>
            <p:spPr bwMode="auto">
              <a:xfrm flipH="1">
                <a:off x="5397115" y="2961408"/>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1" name="Line 331"/>
              <p:cNvSpPr>
                <a:spLocks noChangeShapeType="1"/>
              </p:cNvSpPr>
              <p:nvPr/>
            </p:nvSpPr>
            <p:spPr bwMode="auto">
              <a:xfrm flipV="1">
                <a:off x="5432137"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2" name="Line 332"/>
              <p:cNvSpPr>
                <a:spLocks noChangeShapeType="1"/>
              </p:cNvSpPr>
              <p:nvPr/>
            </p:nvSpPr>
            <p:spPr bwMode="auto">
              <a:xfrm flipH="1">
                <a:off x="5406074"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3" name="Line 333"/>
              <p:cNvSpPr>
                <a:spLocks noChangeShapeType="1"/>
              </p:cNvSpPr>
              <p:nvPr/>
            </p:nvSpPr>
            <p:spPr bwMode="auto">
              <a:xfrm flipV="1">
                <a:off x="5439467"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4" name="Line 334"/>
              <p:cNvSpPr>
                <a:spLocks noChangeShapeType="1"/>
              </p:cNvSpPr>
              <p:nvPr/>
            </p:nvSpPr>
            <p:spPr bwMode="auto">
              <a:xfrm flipH="1">
                <a:off x="5412590" y="2961408"/>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5" name="Line 335"/>
              <p:cNvSpPr>
                <a:spLocks noChangeShapeType="1"/>
              </p:cNvSpPr>
              <p:nvPr/>
            </p:nvSpPr>
            <p:spPr bwMode="auto">
              <a:xfrm flipV="1">
                <a:off x="5448427"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6" name="Line 336"/>
              <p:cNvSpPr>
                <a:spLocks noChangeShapeType="1"/>
              </p:cNvSpPr>
              <p:nvPr/>
            </p:nvSpPr>
            <p:spPr bwMode="auto">
              <a:xfrm flipH="1">
                <a:off x="5421549" y="2961408"/>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7" name="Line 337"/>
              <p:cNvSpPr>
                <a:spLocks noChangeShapeType="1"/>
              </p:cNvSpPr>
              <p:nvPr/>
            </p:nvSpPr>
            <p:spPr bwMode="auto">
              <a:xfrm flipV="1">
                <a:off x="5455757"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8" name="Line 338"/>
              <p:cNvSpPr>
                <a:spLocks noChangeShapeType="1"/>
              </p:cNvSpPr>
              <p:nvPr/>
            </p:nvSpPr>
            <p:spPr bwMode="auto">
              <a:xfrm flipH="1">
                <a:off x="5429694" y="2961408"/>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9" name="Line 339"/>
              <p:cNvSpPr>
                <a:spLocks noChangeShapeType="1"/>
              </p:cNvSpPr>
              <p:nvPr/>
            </p:nvSpPr>
            <p:spPr bwMode="auto">
              <a:xfrm flipV="1">
                <a:off x="5477748"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0" name="Line 340"/>
              <p:cNvSpPr>
                <a:spLocks noChangeShapeType="1"/>
              </p:cNvSpPr>
              <p:nvPr/>
            </p:nvSpPr>
            <p:spPr bwMode="auto">
              <a:xfrm flipH="1">
                <a:off x="5450870"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1" name="Line 341"/>
              <p:cNvSpPr>
                <a:spLocks noChangeShapeType="1"/>
              </p:cNvSpPr>
              <p:nvPr/>
            </p:nvSpPr>
            <p:spPr bwMode="auto">
              <a:xfrm flipV="1">
                <a:off x="5485078"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2" name="Line 342"/>
              <p:cNvSpPr>
                <a:spLocks noChangeShapeType="1"/>
              </p:cNvSpPr>
              <p:nvPr/>
            </p:nvSpPr>
            <p:spPr bwMode="auto">
              <a:xfrm flipH="1">
                <a:off x="5458200" y="2961408"/>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3" name="Line 343"/>
              <p:cNvSpPr>
                <a:spLocks noChangeShapeType="1"/>
              </p:cNvSpPr>
              <p:nvPr/>
            </p:nvSpPr>
            <p:spPr bwMode="auto">
              <a:xfrm flipV="1">
                <a:off x="5494851"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4" name="Line 344"/>
              <p:cNvSpPr>
                <a:spLocks noChangeShapeType="1"/>
              </p:cNvSpPr>
              <p:nvPr/>
            </p:nvSpPr>
            <p:spPr bwMode="auto">
              <a:xfrm flipH="1">
                <a:off x="5468788"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5" name="Line 345"/>
              <p:cNvSpPr>
                <a:spLocks noChangeShapeType="1"/>
              </p:cNvSpPr>
              <p:nvPr/>
            </p:nvSpPr>
            <p:spPr bwMode="auto">
              <a:xfrm flipV="1">
                <a:off x="5521729"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6" name="Line 346"/>
              <p:cNvSpPr>
                <a:spLocks noChangeShapeType="1"/>
              </p:cNvSpPr>
              <p:nvPr/>
            </p:nvSpPr>
            <p:spPr bwMode="auto">
              <a:xfrm flipH="1">
                <a:off x="5494851" y="2961408"/>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7" name="Line 347"/>
              <p:cNvSpPr>
                <a:spLocks noChangeShapeType="1"/>
              </p:cNvSpPr>
              <p:nvPr/>
            </p:nvSpPr>
            <p:spPr bwMode="auto">
              <a:xfrm flipV="1">
                <a:off x="5746523"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8" name="Line 348"/>
              <p:cNvSpPr>
                <a:spLocks noChangeShapeType="1"/>
              </p:cNvSpPr>
              <p:nvPr/>
            </p:nvSpPr>
            <p:spPr bwMode="auto">
              <a:xfrm flipH="1">
                <a:off x="5719645"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9" name="Line 349"/>
              <p:cNvSpPr>
                <a:spLocks noChangeShapeType="1"/>
              </p:cNvSpPr>
              <p:nvPr/>
            </p:nvSpPr>
            <p:spPr bwMode="auto">
              <a:xfrm flipV="1">
                <a:off x="5789690"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0" name="Line 350"/>
              <p:cNvSpPr>
                <a:spLocks noChangeShapeType="1"/>
              </p:cNvSpPr>
              <p:nvPr/>
            </p:nvSpPr>
            <p:spPr bwMode="auto">
              <a:xfrm flipH="1">
                <a:off x="5764441"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1" name="Line 351"/>
              <p:cNvSpPr>
                <a:spLocks noChangeShapeType="1"/>
              </p:cNvSpPr>
              <p:nvPr/>
            </p:nvSpPr>
            <p:spPr bwMode="auto">
              <a:xfrm flipV="1">
                <a:off x="5807608"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2" name="Line 352"/>
              <p:cNvSpPr>
                <a:spLocks noChangeShapeType="1"/>
              </p:cNvSpPr>
              <p:nvPr/>
            </p:nvSpPr>
            <p:spPr bwMode="auto">
              <a:xfrm flipH="1">
                <a:off x="5781545"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3" name="Line 353"/>
              <p:cNvSpPr>
                <a:spLocks noChangeShapeType="1"/>
              </p:cNvSpPr>
              <p:nvPr/>
            </p:nvSpPr>
            <p:spPr bwMode="auto">
              <a:xfrm flipV="1">
                <a:off x="5879282"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4" name="Line 354"/>
              <p:cNvSpPr>
                <a:spLocks noChangeShapeType="1"/>
              </p:cNvSpPr>
              <p:nvPr/>
            </p:nvSpPr>
            <p:spPr bwMode="auto">
              <a:xfrm flipH="1">
                <a:off x="5853219"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5" name="Line 355"/>
              <p:cNvSpPr>
                <a:spLocks noChangeShapeType="1"/>
              </p:cNvSpPr>
              <p:nvPr/>
            </p:nvSpPr>
            <p:spPr bwMode="auto">
              <a:xfrm flipV="1">
                <a:off x="5924892"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6" name="Line 356"/>
              <p:cNvSpPr>
                <a:spLocks noChangeShapeType="1"/>
              </p:cNvSpPr>
              <p:nvPr/>
            </p:nvSpPr>
            <p:spPr bwMode="auto">
              <a:xfrm flipH="1">
                <a:off x="5897200" y="2961408"/>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7" name="Line 357"/>
              <p:cNvSpPr>
                <a:spLocks noChangeShapeType="1"/>
              </p:cNvSpPr>
              <p:nvPr/>
            </p:nvSpPr>
            <p:spPr bwMode="auto">
              <a:xfrm flipV="1">
                <a:off x="6030773"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8" name="Line 358"/>
              <p:cNvSpPr>
                <a:spLocks noChangeShapeType="1"/>
              </p:cNvSpPr>
              <p:nvPr/>
            </p:nvSpPr>
            <p:spPr bwMode="auto">
              <a:xfrm flipH="1">
                <a:off x="6004710" y="296140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9" name="Line 359"/>
              <p:cNvSpPr>
                <a:spLocks noChangeShapeType="1"/>
              </p:cNvSpPr>
              <p:nvPr/>
            </p:nvSpPr>
            <p:spPr bwMode="auto">
              <a:xfrm flipV="1">
                <a:off x="6042990" y="2935338"/>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0" name="Line 360"/>
              <p:cNvSpPr>
                <a:spLocks noChangeShapeType="1"/>
              </p:cNvSpPr>
              <p:nvPr/>
            </p:nvSpPr>
            <p:spPr bwMode="auto">
              <a:xfrm flipH="1">
                <a:off x="6016113" y="2961408"/>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1" name="Line 361"/>
              <p:cNvSpPr>
                <a:spLocks noChangeShapeType="1"/>
              </p:cNvSpPr>
              <p:nvPr/>
            </p:nvSpPr>
            <p:spPr bwMode="auto">
              <a:xfrm flipV="1">
                <a:off x="6056022" y="2601327"/>
                <a:ext cx="0" cy="53768"/>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2" name="Line 362"/>
              <p:cNvSpPr>
                <a:spLocks noChangeShapeType="1"/>
              </p:cNvSpPr>
              <p:nvPr/>
            </p:nvSpPr>
            <p:spPr bwMode="auto">
              <a:xfrm flipH="1">
                <a:off x="6029144" y="2627396"/>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3" name="Line 363"/>
              <p:cNvSpPr>
                <a:spLocks noChangeShapeType="1"/>
              </p:cNvSpPr>
              <p:nvPr/>
            </p:nvSpPr>
            <p:spPr bwMode="auto">
              <a:xfrm flipV="1">
                <a:off x="6072311" y="2401734"/>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4" name="Line 364"/>
              <p:cNvSpPr>
                <a:spLocks noChangeShapeType="1"/>
              </p:cNvSpPr>
              <p:nvPr/>
            </p:nvSpPr>
            <p:spPr bwMode="auto">
              <a:xfrm flipH="1">
                <a:off x="6046248" y="2429433"/>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5" name="Line 365"/>
              <p:cNvSpPr>
                <a:spLocks noChangeShapeType="1"/>
              </p:cNvSpPr>
              <p:nvPr/>
            </p:nvSpPr>
            <p:spPr bwMode="auto">
              <a:xfrm flipV="1">
                <a:off x="6095931" y="2401734"/>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6" name="Line 366"/>
              <p:cNvSpPr>
                <a:spLocks noChangeShapeType="1"/>
              </p:cNvSpPr>
              <p:nvPr/>
            </p:nvSpPr>
            <p:spPr bwMode="auto">
              <a:xfrm flipH="1">
                <a:off x="6069053" y="2429433"/>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7" name="Line 367"/>
              <p:cNvSpPr>
                <a:spLocks noChangeShapeType="1"/>
              </p:cNvSpPr>
              <p:nvPr/>
            </p:nvSpPr>
            <p:spPr bwMode="auto">
              <a:xfrm flipV="1">
                <a:off x="6103261" y="2401734"/>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8" name="Line 368"/>
              <p:cNvSpPr>
                <a:spLocks noChangeShapeType="1"/>
              </p:cNvSpPr>
              <p:nvPr/>
            </p:nvSpPr>
            <p:spPr bwMode="auto">
              <a:xfrm flipH="1">
                <a:off x="6076384" y="2429433"/>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9" name="Line 369"/>
              <p:cNvSpPr>
                <a:spLocks noChangeShapeType="1"/>
              </p:cNvSpPr>
              <p:nvPr/>
            </p:nvSpPr>
            <p:spPr bwMode="auto">
              <a:xfrm flipV="1">
                <a:off x="6121994" y="2401734"/>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0" name="Line 370"/>
              <p:cNvSpPr>
                <a:spLocks noChangeShapeType="1"/>
              </p:cNvSpPr>
              <p:nvPr/>
            </p:nvSpPr>
            <p:spPr bwMode="auto">
              <a:xfrm flipH="1">
                <a:off x="6095931" y="2429433"/>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1" name="Line 371"/>
              <p:cNvSpPr>
                <a:spLocks noChangeShapeType="1"/>
              </p:cNvSpPr>
              <p:nvPr/>
            </p:nvSpPr>
            <p:spPr bwMode="auto">
              <a:xfrm flipV="1">
                <a:off x="6228690" y="2401734"/>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2" name="Line 372"/>
              <p:cNvSpPr>
                <a:spLocks noChangeShapeType="1"/>
              </p:cNvSpPr>
              <p:nvPr/>
            </p:nvSpPr>
            <p:spPr bwMode="auto">
              <a:xfrm flipH="1">
                <a:off x="6202627" y="2429433"/>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3" name="Line 373"/>
              <p:cNvSpPr>
                <a:spLocks noChangeShapeType="1"/>
              </p:cNvSpPr>
              <p:nvPr/>
            </p:nvSpPr>
            <p:spPr bwMode="auto">
              <a:xfrm flipV="1">
                <a:off x="6353304" y="2401734"/>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4" name="Line 374"/>
              <p:cNvSpPr>
                <a:spLocks noChangeShapeType="1"/>
              </p:cNvSpPr>
              <p:nvPr/>
            </p:nvSpPr>
            <p:spPr bwMode="auto">
              <a:xfrm flipH="1">
                <a:off x="6325612" y="2429433"/>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5" name="Line 375"/>
              <p:cNvSpPr>
                <a:spLocks noChangeShapeType="1"/>
              </p:cNvSpPr>
              <p:nvPr/>
            </p:nvSpPr>
            <p:spPr bwMode="auto">
              <a:xfrm flipV="1">
                <a:off x="6379367" y="2125564"/>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6" name="Line 376"/>
              <p:cNvSpPr>
                <a:spLocks noChangeShapeType="1"/>
              </p:cNvSpPr>
              <p:nvPr/>
            </p:nvSpPr>
            <p:spPr bwMode="auto">
              <a:xfrm flipH="1">
                <a:off x="6351675" y="2152448"/>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7" name="Line 377"/>
              <p:cNvSpPr>
                <a:spLocks noChangeShapeType="1"/>
              </p:cNvSpPr>
              <p:nvPr/>
            </p:nvSpPr>
            <p:spPr bwMode="auto">
              <a:xfrm flipV="1">
                <a:off x="6403801" y="2125564"/>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8" name="Line 378"/>
              <p:cNvSpPr>
                <a:spLocks noChangeShapeType="1"/>
              </p:cNvSpPr>
              <p:nvPr/>
            </p:nvSpPr>
            <p:spPr bwMode="auto">
              <a:xfrm flipH="1">
                <a:off x="6376923" y="215244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9" name="Line 379"/>
              <p:cNvSpPr>
                <a:spLocks noChangeShapeType="1"/>
              </p:cNvSpPr>
              <p:nvPr/>
            </p:nvSpPr>
            <p:spPr bwMode="auto">
              <a:xfrm flipV="1">
                <a:off x="6606604" y="2125564"/>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0" name="Line 380"/>
              <p:cNvSpPr>
                <a:spLocks noChangeShapeType="1"/>
              </p:cNvSpPr>
              <p:nvPr/>
            </p:nvSpPr>
            <p:spPr bwMode="auto">
              <a:xfrm flipH="1">
                <a:off x="6579727" y="2152448"/>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1" name="Line 381"/>
              <p:cNvSpPr>
                <a:spLocks noChangeShapeType="1"/>
              </p:cNvSpPr>
              <p:nvPr/>
            </p:nvSpPr>
            <p:spPr bwMode="auto">
              <a:xfrm flipV="1">
                <a:off x="6631853" y="2125564"/>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2" name="Line 382"/>
              <p:cNvSpPr>
                <a:spLocks noChangeShapeType="1"/>
              </p:cNvSpPr>
              <p:nvPr/>
            </p:nvSpPr>
            <p:spPr bwMode="auto">
              <a:xfrm flipH="1">
                <a:off x="6604975" y="2152448"/>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3" name="Line 383"/>
              <p:cNvSpPr>
                <a:spLocks noChangeShapeType="1"/>
              </p:cNvSpPr>
              <p:nvPr/>
            </p:nvSpPr>
            <p:spPr bwMode="auto">
              <a:xfrm flipV="1">
                <a:off x="6642441" y="1778518"/>
                <a:ext cx="0" cy="52953"/>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4" name="Line 384"/>
              <p:cNvSpPr>
                <a:spLocks noChangeShapeType="1"/>
              </p:cNvSpPr>
              <p:nvPr/>
            </p:nvSpPr>
            <p:spPr bwMode="auto">
              <a:xfrm flipH="1">
                <a:off x="6616378" y="1805402"/>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5" name="Line 385"/>
              <p:cNvSpPr>
                <a:spLocks noChangeShapeType="1"/>
              </p:cNvSpPr>
              <p:nvPr/>
            </p:nvSpPr>
            <p:spPr bwMode="auto">
              <a:xfrm flipV="1">
                <a:off x="6652214" y="1772815"/>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6" name="Line 386"/>
              <p:cNvSpPr>
                <a:spLocks noChangeShapeType="1"/>
              </p:cNvSpPr>
              <p:nvPr/>
            </p:nvSpPr>
            <p:spPr bwMode="auto">
              <a:xfrm flipH="1">
                <a:off x="6625337" y="1799699"/>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7" name="Line 387"/>
              <p:cNvSpPr>
                <a:spLocks noChangeShapeType="1"/>
              </p:cNvSpPr>
              <p:nvPr/>
            </p:nvSpPr>
            <p:spPr bwMode="auto">
              <a:xfrm flipV="1">
                <a:off x="6663617" y="1772815"/>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8" name="Line 388"/>
              <p:cNvSpPr>
                <a:spLocks noChangeShapeType="1"/>
              </p:cNvSpPr>
              <p:nvPr/>
            </p:nvSpPr>
            <p:spPr bwMode="auto">
              <a:xfrm flipH="1">
                <a:off x="6635925" y="1799699"/>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9" name="Line 389"/>
              <p:cNvSpPr>
                <a:spLocks noChangeShapeType="1"/>
              </p:cNvSpPr>
              <p:nvPr/>
            </p:nvSpPr>
            <p:spPr bwMode="auto">
              <a:xfrm flipV="1">
                <a:off x="6670947" y="1772815"/>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0" name="Line 390"/>
              <p:cNvSpPr>
                <a:spLocks noChangeShapeType="1"/>
              </p:cNvSpPr>
              <p:nvPr/>
            </p:nvSpPr>
            <p:spPr bwMode="auto">
              <a:xfrm flipH="1">
                <a:off x="6644070" y="1799699"/>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1" name="Line 391"/>
              <p:cNvSpPr>
                <a:spLocks noChangeShapeType="1"/>
              </p:cNvSpPr>
              <p:nvPr/>
            </p:nvSpPr>
            <p:spPr bwMode="auto">
              <a:xfrm flipV="1">
                <a:off x="6686422" y="1772815"/>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2" name="Line 392"/>
              <p:cNvSpPr>
                <a:spLocks noChangeShapeType="1"/>
              </p:cNvSpPr>
              <p:nvPr/>
            </p:nvSpPr>
            <p:spPr bwMode="auto">
              <a:xfrm flipH="1">
                <a:off x="6660359" y="1799699"/>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3" name="Line 393"/>
              <p:cNvSpPr>
                <a:spLocks noChangeShapeType="1"/>
              </p:cNvSpPr>
              <p:nvPr/>
            </p:nvSpPr>
            <p:spPr bwMode="auto">
              <a:xfrm flipV="1">
                <a:off x="6952754" y="1772815"/>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4" name="Line 394"/>
              <p:cNvSpPr>
                <a:spLocks noChangeShapeType="1"/>
              </p:cNvSpPr>
              <p:nvPr/>
            </p:nvSpPr>
            <p:spPr bwMode="auto">
              <a:xfrm flipH="1">
                <a:off x="6925877" y="1799699"/>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5" name="Line 395"/>
              <p:cNvSpPr>
                <a:spLocks noChangeShapeType="1"/>
              </p:cNvSpPr>
              <p:nvPr/>
            </p:nvSpPr>
            <p:spPr bwMode="auto">
              <a:xfrm flipV="1">
                <a:off x="6964157" y="1772815"/>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6" name="Line 396"/>
              <p:cNvSpPr>
                <a:spLocks noChangeShapeType="1"/>
              </p:cNvSpPr>
              <p:nvPr/>
            </p:nvSpPr>
            <p:spPr bwMode="auto">
              <a:xfrm flipH="1">
                <a:off x="6938094" y="1799699"/>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7" name="Line 397"/>
              <p:cNvSpPr>
                <a:spLocks noChangeShapeType="1"/>
              </p:cNvSpPr>
              <p:nvPr/>
            </p:nvSpPr>
            <p:spPr bwMode="auto">
              <a:xfrm flipV="1">
                <a:off x="6981261" y="1772815"/>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8" name="Line 398"/>
              <p:cNvSpPr>
                <a:spLocks noChangeShapeType="1"/>
              </p:cNvSpPr>
              <p:nvPr/>
            </p:nvSpPr>
            <p:spPr bwMode="auto">
              <a:xfrm flipH="1">
                <a:off x="6954383" y="1799699"/>
                <a:ext cx="52941"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9" name="Line 399"/>
              <p:cNvSpPr>
                <a:spLocks noChangeShapeType="1"/>
              </p:cNvSpPr>
              <p:nvPr/>
            </p:nvSpPr>
            <p:spPr bwMode="auto">
              <a:xfrm flipV="1">
                <a:off x="7155557" y="1772815"/>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0" name="Line 400"/>
              <p:cNvSpPr>
                <a:spLocks noChangeShapeType="1"/>
              </p:cNvSpPr>
              <p:nvPr/>
            </p:nvSpPr>
            <p:spPr bwMode="auto">
              <a:xfrm flipH="1">
                <a:off x="7128680" y="1799699"/>
                <a:ext cx="54570"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1" name="Line 401"/>
              <p:cNvSpPr>
                <a:spLocks noChangeShapeType="1"/>
              </p:cNvSpPr>
              <p:nvPr/>
            </p:nvSpPr>
            <p:spPr bwMode="auto">
              <a:xfrm flipV="1">
                <a:off x="7261439" y="1772815"/>
                <a:ext cx="0" cy="54582"/>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2" name="Line 402"/>
              <p:cNvSpPr>
                <a:spLocks noChangeShapeType="1"/>
              </p:cNvSpPr>
              <p:nvPr/>
            </p:nvSpPr>
            <p:spPr bwMode="auto">
              <a:xfrm flipH="1">
                <a:off x="7233747" y="1799699"/>
                <a:ext cx="53755" cy="0"/>
              </a:xfrm>
              <a:prstGeom prst="line">
                <a:avLst/>
              </a:prstGeom>
              <a:noFill/>
              <a:ln w="12700" cap="sq">
                <a:solidFill>
                  <a:schemeClr val="accent2"/>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85" name="Group 584"/>
            <p:cNvGrpSpPr/>
            <p:nvPr/>
          </p:nvGrpSpPr>
          <p:grpSpPr>
            <a:xfrm>
              <a:off x="2024557" y="770760"/>
              <a:ext cx="1957351" cy="594946"/>
              <a:chOff x="1801370" y="1553073"/>
              <a:chExt cx="1957351" cy="594946"/>
            </a:xfrm>
          </p:grpSpPr>
          <p:sp>
            <p:nvSpPr>
              <p:cNvPr id="586" name="TextBox 585"/>
              <p:cNvSpPr txBox="1"/>
              <p:nvPr/>
            </p:nvSpPr>
            <p:spPr>
              <a:xfrm>
                <a:off x="2249362" y="1553073"/>
                <a:ext cx="1220473" cy="203545"/>
              </a:xfrm>
              <a:prstGeom prst="rect">
                <a:avLst/>
              </a:prstGeom>
              <a:noFill/>
            </p:spPr>
            <p:txBody>
              <a:bodyPr wrap="none" lIns="0" tIns="0" rIns="0" bIns="0" rtlCol="0">
                <a:spAutoFit/>
              </a:bodyPr>
              <a:lstStyle/>
              <a:p>
                <a:r>
                  <a:rPr lang="en-GB" sz="1600" dirty="0"/>
                  <a:t>Placebo (N=244)</a:t>
                </a:r>
              </a:p>
            </p:txBody>
          </p:sp>
          <p:sp>
            <p:nvSpPr>
              <p:cNvPr id="587" name="TextBox 586"/>
              <p:cNvSpPr txBox="1"/>
              <p:nvPr/>
            </p:nvSpPr>
            <p:spPr>
              <a:xfrm>
                <a:off x="2249362" y="1748539"/>
                <a:ext cx="1509359" cy="203545"/>
              </a:xfrm>
              <a:prstGeom prst="rect">
                <a:avLst/>
              </a:prstGeom>
              <a:noFill/>
            </p:spPr>
            <p:txBody>
              <a:bodyPr wrap="none" lIns="0" tIns="0" rIns="0" bIns="0" rtlCol="0">
                <a:spAutoFit/>
              </a:bodyPr>
              <a:lstStyle/>
              <a:p>
                <a:r>
                  <a:rPr lang="en-GB" sz="1600" dirty="0"/>
                  <a:t>OCR 600mg (N=488)</a:t>
                </a:r>
              </a:p>
            </p:txBody>
          </p:sp>
          <p:cxnSp>
            <p:nvCxnSpPr>
              <p:cNvPr id="588" name="Straight Connector 587"/>
              <p:cNvCxnSpPr/>
              <p:nvPr/>
            </p:nvCxnSpPr>
            <p:spPr>
              <a:xfrm>
                <a:off x="1801370" y="1645406"/>
                <a:ext cx="35662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a:off x="1808990" y="1832649"/>
                <a:ext cx="35662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90" name="TextBox 589"/>
              <p:cNvSpPr txBox="1"/>
              <p:nvPr/>
            </p:nvSpPr>
            <p:spPr>
              <a:xfrm>
                <a:off x="2259739" y="1944474"/>
                <a:ext cx="879907" cy="203545"/>
              </a:xfrm>
              <a:prstGeom prst="rect">
                <a:avLst/>
              </a:prstGeom>
              <a:noFill/>
            </p:spPr>
            <p:txBody>
              <a:bodyPr wrap="none" lIns="0" tIns="0" rIns="0" bIns="0" rtlCol="0">
                <a:spAutoFit/>
              </a:bodyPr>
              <a:lstStyle/>
              <a:p>
                <a:r>
                  <a:rPr lang="hr-HR" sz="1600" dirty="0"/>
                  <a:t>Cenzurisano</a:t>
                </a:r>
                <a:endParaRPr lang="en-GB" sz="1600" dirty="0"/>
              </a:p>
            </p:txBody>
          </p:sp>
          <p:grpSp>
            <p:nvGrpSpPr>
              <p:cNvPr id="591" name="Group 590"/>
              <p:cNvGrpSpPr/>
              <p:nvPr/>
            </p:nvGrpSpPr>
            <p:grpSpPr>
              <a:xfrm>
                <a:off x="1955518" y="1984933"/>
                <a:ext cx="108000" cy="108000"/>
                <a:chOff x="5003005" y="3022936"/>
                <a:chExt cx="54570" cy="53768"/>
              </a:xfrm>
            </p:grpSpPr>
            <p:sp>
              <p:nvSpPr>
                <p:cNvPr id="592" name="Line 313"/>
                <p:cNvSpPr>
                  <a:spLocks noChangeShapeType="1"/>
                </p:cNvSpPr>
                <p:nvPr/>
              </p:nvSpPr>
              <p:spPr bwMode="auto">
                <a:xfrm flipV="1">
                  <a:off x="5029883" y="3022936"/>
                  <a:ext cx="0" cy="53768"/>
                </a:xfrm>
                <a:prstGeom prst="line">
                  <a:avLst/>
                </a:prstGeom>
                <a:noFill/>
                <a:ln w="12700" cap="sq">
                  <a:solidFill>
                    <a:schemeClr val="tx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 name="Line 314"/>
                <p:cNvSpPr>
                  <a:spLocks noChangeShapeType="1"/>
                </p:cNvSpPr>
                <p:nvPr/>
              </p:nvSpPr>
              <p:spPr bwMode="auto">
                <a:xfrm flipH="1">
                  <a:off x="5003005" y="3048992"/>
                  <a:ext cx="54570" cy="0"/>
                </a:xfrm>
                <a:prstGeom prst="line">
                  <a:avLst/>
                </a:prstGeom>
                <a:noFill/>
                <a:ln w="12700" cap="sq">
                  <a:solidFill>
                    <a:schemeClr val="tx1"/>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sp>
        <p:nvSpPr>
          <p:cNvPr id="474" name="Text Placeholder 2"/>
          <p:cNvSpPr txBox="1">
            <a:spLocks/>
          </p:cNvSpPr>
          <p:nvPr/>
        </p:nvSpPr>
        <p:spPr>
          <a:xfrm>
            <a:off x="6026961" y="6578600"/>
            <a:ext cx="6197599" cy="344488"/>
          </a:xfrm>
          <a:prstGeom prst="rect">
            <a:avLst/>
          </a:prstGeom>
        </p:spPr>
        <p:txBody>
          <a:bodyPr lIns="121917" tIns="60958" rIns="121917" bIns="60958"/>
          <a:lstStyle>
            <a:lvl1pPr marL="169863" indent="-169863" algn="l" defTabSz="914400" rtl="0" eaLnBrk="1" latinLnBrk="0" hangingPunct="1">
              <a:lnSpc>
                <a:spcPct val="95000"/>
              </a:lnSpc>
              <a:spcBef>
                <a:spcPts val="1200"/>
              </a:spcBef>
              <a:buClr>
                <a:schemeClr val="accent1"/>
              </a:buClr>
              <a:buSzPct val="110000"/>
              <a:buFont typeface="Arial" pitchFamily="34" charset="0"/>
              <a:buChar char="•"/>
              <a:defRPr sz="1600" kern="1200">
                <a:solidFill>
                  <a:schemeClr val="tx1">
                    <a:lumMod val="75000"/>
                    <a:lumOff val="25000"/>
                  </a:schemeClr>
                </a:solidFill>
                <a:latin typeface="Imago" panose="020B0500060000020004" pitchFamily="34" charset="0"/>
                <a:ea typeface="+mn-ea"/>
                <a:cs typeface="+mn-cs"/>
              </a:defRPr>
            </a:lvl1pPr>
            <a:lvl2pPr marL="576263" indent="-228600" algn="l" defTabSz="914400" rtl="0" eaLnBrk="1" latinLnBrk="0" hangingPunct="1">
              <a:lnSpc>
                <a:spcPct val="95000"/>
              </a:lnSpc>
              <a:spcBef>
                <a:spcPts val="400"/>
              </a:spcBef>
              <a:buClr>
                <a:schemeClr val="accent1"/>
              </a:buClr>
              <a:buFont typeface="Arial" pitchFamily="34" charset="0"/>
              <a:buChar char="–"/>
              <a:defRPr sz="1400" kern="1200">
                <a:solidFill>
                  <a:schemeClr val="tx1">
                    <a:lumMod val="75000"/>
                    <a:lumOff val="25000"/>
                  </a:schemeClr>
                </a:solidFill>
                <a:latin typeface="Imago" panose="020B0500060000020004" pitchFamily="34" charset="0"/>
                <a:ea typeface="+mn-ea"/>
                <a:cs typeface="+mn-cs"/>
              </a:defRPr>
            </a:lvl2pPr>
            <a:lvl3pPr marL="804863" indent="-117475" algn="l" defTabSz="914400" rtl="0" eaLnBrk="1" latinLnBrk="0" hangingPunct="1">
              <a:lnSpc>
                <a:spcPct val="95000"/>
              </a:lnSpc>
              <a:spcBef>
                <a:spcPts val="300"/>
              </a:spcBef>
              <a:buClr>
                <a:schemeClr val="accent1"/>
              </a:buClr>
              <a:buFont typeface="Arial" pitchFamily="34" charset="0"/>
              <a:buChar char="•"/>
              <a:defRPr sz="1200" kern="1200">
                <a:solidFill>
                  <a:schemeClr val="tx1">
                    <a:lumMod val="75000"/>
                    <a:lumOff val="25000"/>
                  </a:schemeClr>
                </a:solidFill>
                <a:latin typeface="Imago" panose="020B0500060000020004" pitchFamily="34" charset="0"/>
                <a:ea typeface="+mn-ea"/>
                <a:cs typeface="+mn-cs"/>
              </a:defRPr>
            </a:lvl3pPr>
            <a:lvl4pPr marL="1084263"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4pPr>
            <a:lvl5pPr marL="1371600"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hr-HR" sz="900" dirty="0">
                <a:solidFill>
                  <a:schemeClr val="bg1"/>
                </a:solidFill>
              </a:rPr>
              <a:t>Butzkueven et al, presented at EAN 2018 (EPR 1087) </a:t>
            </a:r>
            <a:endParaRPr lang="en-US" sz="900" dirty="0">
              <a:solidFill>
                <a:schemeClr val="bg1"/>
              </a:solidFill>
            </a:endParaRPr>
          </a:p>
        </p:txBody>
      </p:sp>
    </p:spTree>
    <p:extLst>
      <p:ext uri="{BB962C8B-B14F-4D97-AF65-F5344CB8AC3E}">
        <p14:creationId xmlns="" xmlns:p14="http://schemas.microsoft.com/office/powerpoint/2010/main" val="90284126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Rizik od potrebe za invalidskim kolicima – ORATORIO podaci</a:t>
            </a:r>
            <a:endParaRPr lang="en-US" dirty="0"/>
          </a:p>
        </p:txBody>
      </p:sp>
      <p:sp>
        <p:nvSpPr>
          <p:cNvPr id="3" name="Content Placeholder 2"/>
          <p:cNvSpPr>
            <a:spLocks noGrp="1"/>
          </p:cNvSpPr>
          <p:nvPr>
            <p:ph idx="1"/>
          </p:nvPr>
        </p:nvSpPr>
        <p:spPr>
          <a:xfrm>
            <a:off x="812800" y="1295400"/>
            <a:ext cx="10261600" cy="619125"/>
          </a:xfrm>
        </p:spPr>
        <p:txBody>
          <a:bodyPr>
            <a:noAutofit/>
          </a:bodyPr>
          <a:lstStyle/>
          <a:p>
            <a:pPr marL="0" indent="0">
              <a:buNone/>
            </a:pPr>
            <a:r>
              <a:rPr lang="hr-HR" dirty="0" smtClean="0"/>
              <a:t>U </a:t>
            </a:r>
            <a:r>
              <a:rPr lang="en-US" dirty="0" smtClean="0"/>
              <a:t>ECP ORATORIO</a:t>
            </a:r>
            <a:r>
              <a:rPr lang="en-US" dirty="0"/>
              <a:t>, </a:t>
            </a:r>
            <a:r>
              <a:rPr lang="hr-HR" dirty="0" smtClean="0"/>
              <a:t>ekstrapolirani medijan</a:t>
            </a:r>
            <a:r>
              <a:rPr lang="en-US" dirty="0" smtClean="0"/>
              <a:t> </a:t>
            </a:r>
            <a:r>
              <a:rPr lang="hr-HR" dirty="0" smtClean="0"/>
              <a:t>vremena</a:t>
            </a:r>
            <a:r>
              <a:rPr lang="en-US" dirty="0" smtClean="0"/>
              <a:t> </a:t>
            </a:r>
            <a:r>
              <a:rPr lang="hr-HR" dirty="0" smtClean="0"/>
              <a:t>do progresije</a:t>
            </a:r>
            <a:r>
              <a:rPr lang="en-US" dirty="0" smtClean="0"/>
              <a:t> </a:t>
            </a:r>
            <a:r>
              <a:rPr lang="en-US" dirty="0"/>
              <a:t>EDSS ≥</a:t>
            </a:r>
            <a:r>
              <a:rPr lang="en-US" dirty="0" smtClean="0"/>
              <a:t>7</a:t>
            </a:r>
            <a:r>
              <a:rPr lang="hr-HR" dirty="0" smtClean="0"/>
              <a:t>,</a:t>
            </a:r>
            <a:r>
              <a:rPr lang="en-US" dirty="0" smtClean="0"/>
              <a:t>0 </a:t>
            </a:r>
            <a:r>
              <a:rPr lang="hr-HR" dirty="0" smtClean="0"/>
              <a:t>koja je potvrđena nakon 24 sedmice, bio</a:t>
            </a:r>
            <a:r>
              <a:rPr lang="en-US" dirty="0" smtClean="0"/>
              <a:t> </a:t>
            </a:r>
            <a:r>
              <a:rPr lang="hr-HR" dirty="0" smtClean="0"/>
              <a:t>je </a:t>
            </a:r>
            <a:r>
              <a:rPr lang="en-US" dirty="0" smtClean="0"/>
              <a:t>12</a:t>
            </a:r>
            <a:r>
              <a:rPr lang="hr-HR" dirty="0" smtClean="0"/>
              <a:t>,</a:t>
            </a:r>
            <a:r>
              <a:rPr lang="en-US" dirty="0" smtClean="0"/>
              <a:t>1 </a:t>
            </a:r>
            <a:r>
              <a:rPr lang="hr-HR" dirty="0" smtClean="0"/>
              <a:t>godina</a:t>
            </a:r>
            <a:r>
              <a:rPr lang="en-US" dirty="0" smtClean="0"/>
              <a:t> </a:t>
            </a:r>
            <a:r>
              <a:rPr lang="hr-HR" dirty="0" smtClean="0"/>
              <a:t>za placebo</a:t>
            </a:r>
            <a:r>
              <a:rPr lang="en-US" dirty="0" smtClean="0"/>
              <a:t> </a:t>
            </a:r>
            <a:r>
              <a:rPr lang="hr-HR" dirty="0" smtClean="0"/>
              <a:t>i</a:t>
            </a:r>
            <a:r>
              <a:rPr lang="en-US" dirty="0" smtClean="0"/>
              <a:t> 19</a:t>
            </a:r>
            <a:r>
              <a:rPr lang="hr-HR" dirty="0" smtClean="0"/>
              <a:t>,</a:t>
            </a:r>
            <a:r>
              <a:rPr lang="en-US" dirty="0" smtClean="0"/>
              <a:t>2 </a:t>
            </a:r>
            <a:r>
              <a:rPr lang="hr-HR" dirty="0" smtClean="0"/>
              <a:t>godina</a:t>
            </a:r>
            <a:r>
              <a:rPr lang="en-US" dirty="0" smtClean="0"/>
              <a:t> </a:t>
            </a:r>
            <a:r>
              <a:rPr lang="hr-HR" dirty="0" smtClean="0"/>
              <a:t>za</a:t>
            </a:r>
            <a:r>
              <a:rPr lang="en-US" dirty="0" smtClean="0"/>
              <a:t> OCR</a:t>
            </a:r>
            <a:endParaRPr lang="en-US" dirty="0"/>
          </a:p>
        </p:txBody>
      </p:sp>
      <p:grpSp>
        <p:nvGrpSpPr>
          <p:cNvPr id="55" name="Group 54"/>
          <p:cNvGrpSpPr>
            <a:grpSpLocks noChangeAspect="1"/>
          </p:cNvGrpSpPr>
          <p:nvPr/>
        </p:nvGrpSpPr>
        <p:grpSpPr>
          <a:xfrm>
            <a:off x="1625600" y="2145800"/>
            <a:ext cx="8331200" cy="4126149"/>
            <a:chOff x="590471" y="1123950"/>
            <a:chExt cx="7181929" cy="3556954"/>
          </a:xfrm>
        </p:grpSpPr>
        <p:cxnSp>
          <p:nvCxnSpPr>
            <p:cNvPr id="56" name="Straight Connector 55"/>
            <p:cNvCxnSpPr/>
            <p:nvPr/>
          </p:nvCxnSpPr>
          <p:spPr>
            <a:xfrm>
              <a:off x="1508724" y="1494112"/>
              <a:ext cx="0" cy="2658772"/>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1436724" y="1494112"/>
              <a:ext cx="72000" cy="2658771"/>
              <a:chOff x="1436724" y="1520788"/>
              <a:chExt cx="72000" cy="2658771"/>
            </a:xfrm>
          </p:grpSpPr>
          <p:cxnSp>
            <p:nvCxnSpPr>
              <p:cNvPr id="100" name="Straight Connector 99"/>
              <p:cNvCxnSpPr/>
              <p:nvPr/>
            </p:nvCxnSpPr>
            <p:spPr>
              <a:xfrm rot="5400000">
                <a:off x="1472724" y="1484788"/>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1472724" y="2149481"/>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1472724" y="2814174"/>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1472724" y="3478867"/>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1472724" y="4143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1128884" y="1387985"/>
              <a:ext cx="245053" cy="2871026"/>
              <a:chOff x="1143398" y="1414661"/>
              <a:chExt cx="245053" cy="2871026"/>
            </a:xfrm>
          </p:grpSpPr>
          <p:sp>
            <p:nvSpPr>
              <p:cNvPr id="95" name="Rounded Rectangle 24">
                <a:extLst/>
              </p:cNvPr>
              <p:cNvSpPr/>
              <p:nvPr/>
            </p:nvSpPr>
            <p:spPr>
              <a:xfrm>
                <a:off x="1143399" y="1414661"/>
                <a:ext cx="245052" cy="21225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r"/>
                <a:r>
                  <a:rPr lang="en-GB" sz="1600" dirty="0">
                    <a:solidFill>
                      <a:schemeClr val="tx1"/>
                    </a:solidFill>
                    <a:latin typeface="Century Gothic" panose="020B0502020202020204" pitchFamily="34" charset="0"/>
                  </a:rPr>
                  <a:t>0</a:t>
                </a:r>
                <a:r>
                  <a:rPr lang="hr-HR" sz="1600" dirty="0">
                    <a:solidFill>
                      <a:schemeClr val="tx1"/>
                    </a:solidFill>
                    <a:latin typeface="Century Gothic" panose="020B0502020202020204" pitchFamily="34" charset="0"/>
                  </a:rPr>
                  <a:t>,</a:t>
                </a:r>
                <a:r>
                  <a:rPr lang="en-GB" sz="1600" dirty="0">
                    <a:solidFill>
                      <a:schemeClr val="tx1"/>
                    </a:solidFill>
                    <a:latin typeface="Century Gothic" panose="020B0502020202020204" pitchFamily="34" charset="0"/>
                  </a:rPr>
                  <a:t>8</a:t>
                </a:r>
              </a:p>
            </p:txBody>
          </p:sp>
          <p:sp>
            <p:nvSpPr>
              <p:cNvPr id="96" name="Rounded Rectangle 24">
                <a:extLst/>
              </p:cNvPr>
              <p:cNvSpPr/>
              <p:nvPr/>
            </p:nvSpPr>
            <p:spPr>
              <a:xfrm>
                <a:off x="1143398" y="2079355"/>
                <a:ext cx="245053" cy="21225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r"/>
                <a:r>
                  <a:rPr lang="en-GB" sz="1600" dirty="0">
                    <a:solidFill>
                      <a:schemeClr val="tx1"/>
                    </a:solidFill>
                    <a:latin typeface="Century Gothic" panose="020B0502020202020204" pitchFamily="34" charset="0"/>
                  </a:rPr>
                  <a:t>0</a:t>
                </a:r>
                <a:r>
                  <a:rPr lang="hr-HR" sz="1600" dirty="0">
                    <a:solidFill>
                      <a:schemeClr val="tx1"/>
                    </a:solidFill>
                    <a:latin typeface="Century Gothic" panose="020B0502020202020204" pitchFamily="34" charset="0"/>
                  </a:rPr>
                  <a:t>,</a:t>
                </a:r>
                <a:r>
                  <a:rPr lang="en-GB" sz="1600" dirty="0">
                    <a:solidFill>
                      <a:schemeClr val="tx1"/>
                    </a:solidFill>
                    <a:latin typeface="Century Gothic" panose="020B0502020202020204" pitchFamily="34" charset="0"/>
                  </a:rPr>
                  <a:t>6</a:t>
                </a:r>
              </a:p>
            </p:txBody>
          </p:sp>
          <p:sp>
            <p:nvSpPr>
              <p:cNvPr id="97" name="Rounded Rectangle 24">
                <a:extLst/>
              </p:cNvPr>
              <p:cNvSpPr/>
              <p:nvPr/>
            </p:nvSpPr>
            <p:spPr>
              <a:xfrm>
                <a:off x="1143398" y="2744047"/>
                <a:ext cx="245053" cy="21225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r"/>
                <a:r>
                  <a:rPr lang="en-GB" sz="1600" dirty="0">
                    <a:solidFill>
                      <a:schemeClr val="tx1"/>
                    </a:solidFill>
                    <a:latin typeface="Century Gothic" panose="020B0502020202020204" pitchFamily="34" charset="0"/>
                  </a:rPr>
                  <a:t>0</a:t>
                </a:r>
                <a:r>
                  <a:rPr lang="hr-HR" sz="1600" dirty="0">
                    <a:solidFill>
                      <a:schemeClr val="tx1"/>
                    </a:solidFill>
                    <a:latin typeface="Century Gothic" panose="020B0502020202020204" pitchFamily="34" charset="0"/>
                  </a:rPr>
                  <a:t>,</a:t>
                </a:r>
                <a:r>
                  <a:rPr lang="en-GB" sz="1600" dirty="0">
                    <a:solidFill>
                      <a:schemeClr val="tx1"/>
                    </a:solidFill>
                    <a:latin typeface="Century Gothic" panose="020B0502020202020204" pitchFamily="34" charset="0"/>
                  </a:rPr>
                  <a:t>4</a:t>
                </a:r>
              </a:p>
            </p:txBody>
          </p:sp>
          <p:sp>
            <p:nvSpPr>
              <p:cNvPr id="98" name="Rounded Rectangle 24">
                <a:extLst/>
              </p:cNvPr>
              <p:cNvSpPr/>
              <p:nvPr/>
            </p:nvSpPr>
            <p:spPr>
              <a:xfrm>
                <a:off x="1143398" y="3408740"/>
                <a:ext cx="245053" cy="21225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r"/>
                <a:r>
                  <a:rPr lang="en-GB" sz="1600" dirty="0">
                    <a:solidFill>
                      <a:schemeClr val="tx1"/>
                    </a:solidFill>
                    <a:latin typeface="Century Gothic" panose="020B0502020202020204" pitchFamily="34" charset="0"/>
                  </a:rPr>
                  <a:t>0</a:t>
                </a:r>
                <a:r>
                  <a:rPr lang="hr-HR" sz="1600" dirty="0">
                    <a:solidFill>
                      <a:schemeClr val="tx1"/>
                    </a:solidFill>
                    <a:latin typeface="Century Gothic" panose="020B0502020202020204" pitchFamily="34" charset="0"/>
                  </a:rPr>
                  <a:t>,</a:t>
                </a:r>
                <a:r>
                  <a:rPr lang="en-GB" sz="1600" dirty="0">
                    <a:solidFill>
                      <a:schemeClr val="tx1"/>
                    </a:solidFill>
                    <a:latin typeface="Century Gothic" panose="020B0502020202020204" pitchFamily="34" charset="0"/>
                  </a:rPr>
                  <a:t>2</a:t>
                </a:r>
              </a:p>
            </p:txBody>
          </p:sp>
          <p:sp>
            <p:nvSpPr>
              <p:cNvPr id="99" name="Rounded Rectangle 24">
                <a:extLst/>
              </p:cNvPr>
              <p:cNvSpPr/>
              <p:nvPr/>
            </p:nvSpPr>
            <p:spPr>
              <a:xfrm>
                <a:off x="1143398" y="4073432"/>
                <a:ext cx="245053" cy="21225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r"/>
                <a:r>
                  <a:rPr lang="en-GB" sz="1600" dirty="0">
                    <a:solidFill>
                      <a:schemeClr val="tx1"/>
                    </a:solidFill>
                    <a:latin typeface="Century Gothic" panose="020B0502020202020204" pitchFamily="34" charset="0"/>
                  </a:rPr>
                  <a:t>0</a:t>
                </a:r>
                <a:r>
                  <a:rPr lang="hr-HR" sz="1600" dirty="0">
                    <a:solidFill>
                      <a:schemeClr val="tx1"/>
                    </a:solidFill>
                    <a:latin typeface="Century Gothic" panose="020B0502020202020204" pitchFamily="34" charset="0"/>
                  </a:rPr>
                  <a:t>,</a:t>
                </a:r>
                <a:r>
                  <a:rPr lang="en-GB" sz="1600" dirty="0">
                    <a:solidFill>
                      <a:schemeClr val="tx1"/>
                    </a:solidFill>
                    <a:latin typeface="Century Gothic" panose="020B0502020202020204" pitchFamily="34" charset="0"/>
                  </a:rPr>
                  <a:t>0</a:t>
                </a:r>
              </a:p>
            </p:txBody>
          </p:sp>
        </p:grpSp>
        <p:sp>
          <p:nvSpPr>
            <p:cNvPr id="59" name="Rounded Rectangle 24">
              <a:extLst/>
            </p:cNvPr>
            <p:cNvSpPr/>
            <p:nvPr/>
          </p:nvSpPr>
          <p:spPr>
            <a:xfrm rot="16200000">
              <a:off x="-707198" y="2638895"/>
              <a:ext cx="3019850" cy="424511"/>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hr-HR" sz="1600" b="1" dirty="0">
                  <a:solidFill>
                    <a:schemeClr val="tx1"/>
                  </a:solidFill>
                </a:rPr>
                <a:t>Proporcija pacijenata sa </a:t>
              </a:r>
              <a:r>
                <a:rPr lang="en-GB" sz="1600" b="1" dirty="0">
                  <a:solidFill>
                    <a:schemeClr val="tx1"/>
                  </a:solidFill>
                </a:rPr>
                <a:t>EDSS </a:t>
              </a:r>
              <a:r>
                <a:rPr lang="en-GB" sz="1600" b="1" dirty="0">
                  <a:solidFill>
                    <a:schemeClr val="tx1"/>
                  </a:solidFill>
                  <a:cs typeface="Arial" panose="020B0604020202020204" pitchFamily="34" charset="0"/>
                </a:rPr>
                <a:t>≥7</a:t>
              </a:r>
              <a:r>
                <a:rPr lang="hr-HR" sz="1600" b="1" dirty="0">
                  <a:solidFill>
                    <a:schemeClr val="tx1"/>
                  </a:solidFill>
                  <a:cs typeface="Arial" panose="020B0604020202020204" pitchFamily="34" charset="0"/>
                </a:rPr>
                <a:t>,</a:t>
              </a:r>
              <a:r>
                <a:rPr lang="en-GB" sz="1600" b="1" dirty="0">
                  <a:solidFill>
                    <a:schemeClr val="tx1"/>
                  </a:solidFill>
                  <a:cs typeface="Arial" panose="020B0604020202020204" pitchFamily="34" charset="0"/>
                </a:rPr>
                <a:t>0 </a:t>
              </a:r>
              <a:r>
                <a:rPr lang="hr-HR" sz="1600" b="1" dirty="0">
                  <a:solidFill>
                    <a:schemeClr val="tx1"/>
                  </a:solidFill>
                  <a:cs typeface="Arial" panose="020B0604020202020204" pitchFamily="34" charset="0"/>
                </a:rPr>
                <a:t/>
              </a:r>
              <a:br>
                <a:rPr lang="hr-HR" sz="1600" b="1" dirty="0">
                  <a:solidFill>
                    <a:schemeClr val="tx1"/>
                  </a:solidFill>
                  <a:cs typeface="Arial" panose="020B0604020202020204" pitchFamily="34" charset="0"/>
                </a:rPr>
              </a:br>
              <a:r>
                <a:rPr lang="hr-HR" sz="1600" b="1" dirty="0">
                  <a:solidFill>
                    <a:schemeClr val="tx1"/>
                  </a:solidFill>
                  <a:cs typeface="Arial" panose="020B0604020202020204" pitchFamily="34" charset="0"/>
                </a:rPr>
                <a:t>koji je potvrđen nakon</a:t>
              </a:r>
              <a:r>
                <a:rPr lang="en-GB" sz="1600" b="1" dirty="0">
                  <a:solidFill>
                    <a:schemeClr val="tx1"/>
                  </a:solidFill>
                  <a:cs typeface="Arial" panose="020B0604020202020204" pitchFamily="34" charset="0"/>
                </a:rPr>
                <a:t> 24</a:t>
              </a:r>
              <a:r>
                <a:rPr lang="hr-HR" sz="1600" b="1" dirty="0">
                  <a:solidFill>
                    <a:schemeClr val="tx1"/>
                  </a:solidFill>
                  <a:cs typeface="Arial" panose="020B0604020202020204" pitchFamily="34" charset="0"/>
                </a:rPr>
                <a:t> sedmice</a:t>
              </a:r>
              <a:endParaRPr lang="en-GB" sz="1600" b="1" dirty="0">
                <a:solidFill>
                  <a:schemeClr val="tx1"/>
                </a:solidFill>
              </a:endParaRPr>
            </a:p>
          </p:txBody>
        </p:sp>
        <p:grpSp>
          <p:nvGrpSpPr>
            <p:cNvPr id="60" name="Group 59"/>
            <p:cNvGrpSpPr/>
            <p:nvPr/>
          </p:nvGrpSpPr>
          <p:grpSpPr>
            <a:xfrm>
              <a:off x="1459667" y="4245935"/>
              <a:ext cx="6199698" cy="212256"/>
              <a:chOff x="1459667" y="4272611"/>
              <a:chExt cx="6199698" cy="212256"/>
            </a:xfrm>
          </p:grpSpPr>
          <p:sp>
            <p:nvSpPr>
              <p:cNvPr id="89" name="Rounded Rectangle 24">
                <a:extLst/>
              </p:cNvPr>
              <p:cNvSpPr/>
              <p:nvPr/>
            </p:nvSpPr>
            <p:spPr>
              <a:xfrm>
                <a:off x="1459667" y="4272611"/>
                <a:ext cx="98114" cy="21225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0</a:t>
                </a:r>
              </a:p>
            </p:txBody>
          </p:sp>
          <p:sp>
            <p:nvSpPr>
              <p:cNvPr id="90" name="Rounded Rectangle 24">
                <a:extLst/>
              </p:cNvPr>
              <p:cNvSpPr/>
              <p:nvPr/>
            </p:nvSpPr>
            <p:spPr>
              <a:xfrm>
                <a:off x="2670174" y="4272612"/>
                <a:ext cx="98114" cy="21225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5</a:t>
                </a:r>
              </a:p>
            </p:txBody>
          </p:sp>
          <p:sp>
            <p:nvSpPr>
              <p:cNvPr id="91" name="Rounded Rectangle 24">
                <a:extLst/>
              </p:cNvPr>
              <p:cNvSpPr/>
              <p:nvPr/>
            </p:nvSpPr>
            <p:spPr>
              <a:xfrm>
                <a:off x="3831623" y="4272612"/>
                <a:ext cx="196226" cy="21225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10</a:t>
                </a:r>
              </a:p>
            </p:txBody>
          </p:sp>
          <p:sp>
            <p:nvSpPr>
              <p:cNvPr id="92" name="Rounded Rectangle 24">
                <a:extLst/>
              </p:cNvPr>
              <p:cNvSpPr/>
              <p:nvPr/>
            </p:nvSpPr>
            <p:spPr>
              <a:xfrm>
                <a:off x="5042129" y="4272612"/>
                <a:ext cx="196226" cy="21225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15</a:t>
                </a:r>
              </a:p>
            </p:txBody>
          </p:sp>
          <p:sp>
            <p:nvSpPr>
              <p:cNvPr id="93" name="Rounded Rectangle 24">
                <a:extLst/>
              </p:cNvPr>
              <p:cNvSpPr/>
              <p:nvPr/>
            </p:nvSpPr>
            <p:spPr>
              <a:xfrm>
                <a:off x="6252635" y="4272612"/>
                <a:ext cx="196226" cy="21225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20</a:t>
                </a:r>
              </a:p>
            </p:txBody>
          </p:sp>
          <p:sp>
            <p:nvSpPr>
              <p:cNvPr id="94" name="Rounded Rectangle 24">
                <a:extLst/>
              </p:cNvPr>
              <p:cNvSpPr/>
              <p:nvPr/>
            </p:nvSpPr>
            <p:spPr>
              <a:xfrm>
                <a:off x="7463139" y="4272612"/>
                <a:ext cx="196226" cy="212255"/>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en-GB" sz="1600" dirty="0">
                    <a:solidFill>
                      <a:schemeClr val="tx1"/>
                    </a:solidFill>
                    <a:latin typeface="Century Gothic" panose="020B0502020202020204" pitchFamily="34" charset="0"/>
                  </a:rPr>
                  <a:t>25</a:t>
                </a:r>
              </a:p>
            </p:txBody>
          </p:sp>
        </p:grpSp>
        <p:cxnSp>
          <p:nvCxnSpPr>
            <p:cNvPr id="61" name="Straight Connector 60"/>
            <p:cNvCxnSpPr/>
            <p:nvPr/>
          </p:nvCxnSpPr>
          <p:spPr>
            <a:xfrm flipH="1">
              <a:off x="1508724" y="4152883"/>
              <a:ext cx="6053967" cy="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1508724" y="4152883"/>
              <a:ext cx="6053967" cy="72000"/>
              <a:chOff x="1508724" y="4179559"/>
              <a:chExt cx="6053967" cy="72000"/>
            </a:xfrm>
          </p:grpSpPr>
          <p:cxnSp>
            <p:nvCxnSpPr>
              <p:cNvPr id="83" name="Straight Connector 82"/>
              <p:cNvCxnSpPr/>
              <p:nvPr/>
            </p:nvCxnSpPr>
            <p:spPr>
              <a:xfrm>
                <a:off x="1508724"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719517"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930310"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141103"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351896"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562691" y="4179559"/>
                <a:ext cx="0" cy="7200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63" name="Rounded Rectangle 24">
              <a:extLst/>
            </p:cNvPr>
            <p:cNvSpPr/>
            <p:nvPr/>
          </p:nvSpPr>
          <p:spPr>
            <a:xfrm>
              <a:off x="3827351" y="4468648"/>
              <a:ext cx="1407667" cy="212256"/>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hr-HR" sz="1600" b="1" dirty="0">
                  <a:solidFill>
                    <a:schemeClr val="tx1"/>
                  </a:solidFill>
                </a:rPr>
                <a:t>Vrijeme</a:t>
              </a:r>
              <a:r>
                <a:rPr lang="en-GB" sz="1600" b="1" dirty="0">
                  <a:solidFill>
                    <a:schemeClr val="tx1"/>
                  </a:solidFill>
                </a:rPr>
                <a:t> (</a:t>
              </a:r>
              <a:r>
                <a:rPr lang="hr-HR" sz="1600" b="1" dirty="0">
                  <a:solidFill>
                    <a:schemeClr val="tx1"/>
                  </a:solidFill>
                </a:rPr>
                <a:t>Godine</a:t>
              </a:r>
              <a:r>
                <a:rPr lang="en-GB" sz="1600" b="1" dirty="0">
                  <a:solidFill>
                    <a:schemeClr val="tx1"/>
                  </a:solidFill>
                </a:rPr>
                <a:t>)</a:t>
              </a:r>
            </a:p>
          </p:txBody>
        </p:sp>
        <p:grpSp>
          <p:nvGrpSpPr>
            <p:cNvPr id="64" name="Group 63"/>
            <p:cNvGrpSpPr/>
            <p:nvPr/>
          </p:nvGrpSpPr>
          <p:grpSpPr>
            <a:xfrm>
              <a:off x="1499948" y="3555274"/>
              <a:ext cx="1311534" cy="599329"/>
              <a:chOff x="1499948" y="3581950"/>
              <a:chExt cx="1311534" cy="599329"/>
            </a:xfrm>
          </p:grpSpPr>
          <p:sp>
            <p:nvSpPr>
              <p:cNvPr id="81" name="Freeform 5"/>
              <p:cNvSpPr>
                <a:spLocks/>
              </p:cNvSpPr>
              <p:nvPr/>
            </p:nvSpPr>
            <p:spPr bwMode="auto">
              <a:xfrm>
                <a:off x="1499948" y="3581950"/>
                <a:ext cx="1311534" cy="597987"/>
              </a:xfrm>
              <a:custGeom>
                <a:avLst/>
                <a:gdLst>
                  <a:gd name="T0" fmla="*/ 0 w 1581"/>
                  <a:gd name="T1" fmla="*/ 891 h 891"/>
                  <a:gd name="T2" fmla="*/ 86 w 1581"/>
                  <a:gd name="T3" fmla="*/ 891 h 891"/>
                  <a:gd name="T4" fmla="*/ 86 w 1581"/>
                  <a:gd name="T5" fmla="*/ 872 h 891"/>
                  <a:gd name="T6" fmla="*/ 95 w 1581"/>
                  <a:gd name="T7" fmla="*/ 872 h 891"/>
                  <a:gd name="T8" fmla="*/ 95 w 1581"/>
                  <a:gd name="T9" fmla="*/ 843 h 891"/>
                  <a:gd name="T10" fmla="*/ 147 w 1581"/>
                  <a:gd name="T11" fmla="*/ 843 h 891"/>
                  <a:gd name="T12" fmla="*/ 147 w 1581"/>
                  <a:gd name="T13" fmla="*/ 823 h 891"/>
                  <a:gd name="T14" fmla="*/ 153 w 1581"/>
                  <a:gd name="T15" fmla="*/ 823 h 891"/>
                  <a:gd name="T16" fmla="*/ 153 w 1581"/>
                  <a:gd name="T17" fmla="*/ 804 h 891"/>
                  <a:gd name="T18" fmla="*/ 214 w 1581"/>
                  <a:gd name="T19" fmla="*/ 804 h 891"/>
                  <a:gd name="T20" fmla="*/ 214 w 1581"/>
                  <a:gd name="T21" fmla="*/ 762 h 891"/>
                  <a:gd name="T22" fmla="*/ 234 w 1581"/>
                  <a:gd name="T23" fmla="*/ 762 h 891"/>
                  <a:gd name="T24" fmla="*/ 234 w 1581"/>
                  <a:gd name="T25" fmla="*/ 744 h 891"/>
                  <a:gd name="T26" fmla="*/ 285 w 1581"/>
                  <a:gd name="T27" fmla="*/ 744 h 891"/>
                  <a:gd name="T28" fmla="*/ 285 w 1581"/>
                  <a:gd name="T29" fmla="*/ 713 h 891"/>
                  <a:gd name="T30" fmla="*/ 352 w 1581"/>
                  <a:gd name="T31" fmla="*/ 713 h 891"/>
                  <a:gd name="T32" fmla="*/ 352 w 1581"/>
                  <a:gd name="T33" fmla="*/ 694 h 891"/>
                  <a:gd name="T34" fmla="*/ 491 w 1581"/>
                  <a:gd name="T35" fmla="*/ 694 h 891"/>
                  <a:gd name="T36" fmla="*/ 491 w 1581"/>
                  <a:gd name="T37" fmla="*/ 674 h 891"/>
                  <a:gd name="T38" fmla="*/ 522 w 1581"/>
                  <a:gd name="T39" fmla="*/ 674 h 891"/>
                  <a:gd name="T40" fmla="*/ 522 w 1581"/>
                  <a:gd name="T41" fmla="*/ 644 h 891"/>
                  <a:gd name="T42" fmla="*/ 561 w 1581"/>
                  <a:gd name="T43" fmla="*/ 644 h 891"/>
                  <a:gd name="T44" fmla="*/ 561 w 1581"/>
                  <a:gd name="T45" fmla="*/ 595 h 891"/>
                  <a:gd name="T46" fmla="*/ 580 w 1581"/>
                  <a:gd name="T47" fmla="*/ 595 h 891"/>
                  <a:gd name="T48" fmla="*/ 580 w 1581"/>
                  <a:gd name="T49" fmla="*/ 575 h 891"/>
                  <a:gd name="T50" fmla="*/ 639 w 1581"/>
                  <a:gd name="T51" fmla="*/ 575 h 891"/>
                  <a:gd name="T52" fmla="*/ 639 w 1581"/>
                  <a:gd name="T53" fmla="*/ 546 h 891"/>
                  <a:gd name="T54" fmla="*/ 689 w 1581"/>
                  <a:gd name="T55" fmla="*/ 546 h 891"/>
                  <a:gd name="T56" fmla="*/ 689 w 1581"/>
                  <a:gd name="T57" fmla="*/ 515 h 891"/>
                  <a:gd name="T58" fmla="*/ 760 w 1581"/>
                  <a:gd name="T59" fmla="*/ 515 h 891"/>
                  <a:gd name="T60" fmla="*/ 760 w 1581"/>
                  <a:gd name="T61" fmla="*/ 466 h 891"/>
                  <a:gd name="T62" fmla="*/ 771 w 1581"/>
                  <a:gd name="T63" fmla="*/ 466 h 891"/>
                  <a:gd name="T64" fmla="*/ 771 w 1581"/>
                  <a:gd name="T65" fmla="*/ 439 h 891"/>
                  <a:gd name="T66" fmla="*/ 1027 w 1581"/>
                  <a:gd name="T67" fmla="*/ 439 h 891"/>
                  <a:gd name="T68" fmla="*/ 1027 w 1581"/>
                  <a:gd name="T69" fmla="*/ 308 h 891"/>
                  <a:gd name="T70" fmla="*/ 1037 w 1581"/>
                  <a:gd name="T71" fmla="*/ 308 h 891"/>
                  <a:gd name="T72" fmla="*/ 1037 w 1581"/>
                  <a:gd name="T73" fmla="*/ 241 h 891"/>
                  <a:gd name="T74" fmla="*/ 1106 w 1581"/>
                  <a:gd name="T75" fmla="*/ 241 h 891"/>
                  <a:gd name="T76" fmla="*/ 1106 w 1581"/>
                  <a:gd name="T77" fmla="*/ 132 h 891"/>
                  <a:gd name="T78" fmla="*/ 1163 w 1581"/>
                  <a:gd name="T79" fmla="*/ 132 h 891"/>
                  <a:gd name="T80" fmla="*/ 1163 w 1581"/>
                  <a:gd name="T81" fmla="*/ 0 h 891"/>
                  <a:gd name="T82" fmla="*/ 1581 w 1581"/>
                  <a:gd name="T83"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1" h="891">
                    <a:moveTo>
                      <a:pt x="0" y="891"/>
                    </a:moveTo>
                    <a:lnTo>
                      <a:pt x="86" y="891"/>
                    </a:lnTo>
                    <a:lnTo>
                      <a:pt x="86" y="872"/>
                    </a:lnTo>
                    <a:lnTo>
                      <a:pt x="95" y="872"/>
                    </a:lnTo>
                    <a:lnTo>
                      <a:pt x="95" y="843"/>
                    </a:lnTo>
                    <a:lnTo>
                      <a:pt x="147" y="843"/>
                    </a:lnTo>
                    <a:lnTo>
                      <a:pt x="147" y="823"/>
                    </a:lnTo>
                    <a:lnTo>
                      <a:pt x="153" y="823"/>
                    </a:lnTo>
                    <a:lnTo>
                      <a:pt x="153" y="804"/>
                    </a:lnTo>
                    <a:lnTo>
                      <a:pt x="214" y="804"/>
                    </a:lnTo>
                    <a:lnTo>
                      <a:pt x="214" y="762"/>
                    </a:lnTo>
                    <a:lnTo>
                      <a:pt x="234" y="762"/>
                    </a:lnTo>
                    <a:lnTo>
                      <a:pt x="234" y="744"/>
                    </a:lnTo>
                    <a:lnTo>
                      <a:pt x="285" y="744"/>
                    </a:lnTo>
                    <a:lnTo>
                      <a:pt x="285" y="713"/>
                    </a:lnTo>
                    <a:lnTo>
                      <a:pt x="352" y="713"/>
                    </a:lnTo>
                    <a:lnTo>
                      <a:pt x="352" y="694"/>
                    </a:lnTo>
                    <a:lnTo>
                      <a:pt x="491" y="694"/>
                    </a:lnTo>
                    <a:lnTo>
                      <a:pt x="491" y="674"/>
                    </a:lnTo>
                    <a:lnTo>
                      <a:pt x="522" y="674"/>
                    </a:lnTo>
                    <a:lnTo>
                      <a:pt x="522" y="644"/>
                    </a:lnTo>
                    <a:lnTo>
                      <a:pt x="561" y="644"/>
                    </a:lnTo>
                    <a:lnTo>
                      <a:pt x="561" y="595"/>
                    </a:lnTo>
                    <a:lnTo>
                      <a:pt x="580" y="595"/>
                    </a:lnTo>
                    <a:lnTo>
                      <a:pt x="580" y="575"/>
                    </a:lnTo>
                    <a:lnTo>
                      <a:pt x="639" y="575"/>
                    </a:lnTo>
                    <a:lnTo>
                      <a:pt x="639" y="546"/>
                    </a:lnTo>
                    <a:lnTo>
                      <a:pt x="689" y="546"/>
                    </a:lnTo>
                    <a:lnTo>
                      <a:pt x="689" y="515"/>
                    </a:lnTo>
                    <a:lnTo>
                      <a:pt x="760" y="515"/>
                    </a:lnTo>
                    <a:lnTo>
                      <a:pt x="760" y="466"/>
                    </a:lnTo>
                    <a:lnTo>
                      <a:pt x="771" y="466"/>
                    </a:lnTo>
                    <a:lnTo>
                      <a:pt x="771" y="439"/>
                    </a:lnTo>
                    <a:lnTo>
                      <a:pt x="1027" y="439"/>
                    </a:lnTo>
                    <a:lnTo>
                      <a:pt x="1027" y="308"/>
                    </a:lnTo>
                    <a:lnTo>
                      <a:pt x="1037" y="308"/>
                    </a:lnTo>
                    <a:lnTo>
                      <a:pt x="1037" y="241"/>
                    </a:lnTo>
                    <a:lnTo>
                      <a:pt x="1106" y="241"/>
                    </a:lnTo>
                    <a:lnTo>
                      <a:pt x="1106" y="132"/>
                    </a:lnTo>
                    <a:lnTo>
                      <a:pt x="1163" y="132"/>
                    </a:lnTo>
                    <a:lnTo>
                      <a:pt x="1163" y="0"/>
                    </a:lnTo>
                    <a:lnTo>
                      <a:pt x="1581" y="0"/>
                    </a:lnTo>
                  </a:path>
                </a:pathLst>
              </a:custGeom>
              <a:noFill/>
              <a:ln w="28575"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Freeform 6"/>
              <p:cNvSpPr>
                <a:spLocks/>
              </p:cNvSpPr>
              <p:nvPr/>
            </p:nvSpPr>
            <p:spPr bwMode="auto">
              <a:xfrm>
                <a:off x="1500778" y="3716178"/>
                <a:ext cx="1148940" cy="465101"/>
              </a:xfrm>
              <a:custGeom>
                <a:avLst/>
                <a:gdLst>
                  <a:gd name="T0" fmla="*/ 0 w 1385"/>
                  <a:gd name="T1" fmla="*/ 693 h 693"/>
                  <a:gd name="T2" fmla="*/ 85 w 1385"/>
                  <a:gd name="T3" fmla="*/ 693 h 693"/>
                  <a:gd name="T4" fmla="*/ 85 w 1385"/>
                  <a:gd name="T5" fmla="*/ 672 h 693"/>
                  <a:gd name="T6" fmla="*/ 143 w 1385"/>
                  <a:gd name="T7" fmla="*/ 672 h 693"/>
                  <a:gd name="T8" fmla="*/ 143 w 1385"/>
                  <a:gd name="T9" fmla="*/ 662 h 693"/>
                  <a:gd name="T10" fmla="*/ 213 w 1385"/>
                  <a:gd name="T11" fmla="*/ 662 h 693"/>
                  <a:gd name="T12" fmla="*/ 213 w 1385"/>
                  <a:gd name="T13" fmla="*/ 641 h 693"/>
                  <a:gd name="T14" fmla="*/ 282 w 1385"/>
                  <a:gd name="T15" fmla="*/ 641 h 693"/>
                  <a:gd name="T16" fmla="*/ 282 w 1385"/>
                  <a:gd name="T17" fmla="*/ 624 h 693"/>
                  <a:gd name="T18" fmla="*/ 351 w 1385"/>
                  <a:gd name="T19" fmla="*/ 624 h 693"/>
                  <a:gd name="T20" fmla="*/ 351 w 1385"/>
                  <a:gd name="T21" fmla="*/ 601 h 693"/>
                  <a:gd name="T22" fmla="*/ 364 w 1385"/>
                  <a:gd name="T23" fmla="*/ 601 h 693"/>
                  <a:gd name="T24" fmla="*/ 364 w 1385"/>
                  <a:gd name="T25" fmla="*/ 593 h 693"/>
                  <a:gd name="T26" fmla="*/ 421 w 1385"/>
                  <a:gd name="T27" fmla="*/ 593 h 693"/>
                  <a:gd name="T28" fmla="*/ 421 w 1385"/>
                  <a:gd name="T29" fmla="*/ 542 h 693"/>
                  <a:gd name="T30" fmla="*/ 429 w 1385"/>
                  <a:gd name="T31" fmla="*/ 542 h 693"/>
                  <a:gd name="T32" fmla="*/ 429 w 1385"/>
                  <a:gd name="T33" fmla="*/ 533 h 693"/>
                  <a:gd name="T34" fmla="*/ 512 w 1385"/>
                  <a:gd name="T35" fmla="*/ 533 h 693"/>
                  <a:gd name="T36" fmla="*/ 512 w 1385"/>
                  <a:gd name="T37" fmla="*/ 524 h 693"/>
                  <a:gd name="T38" fmla="*/ 550 w 1385"/>
                  <a:gd name="T39" fmla="*/ 524 h 693"/>
                  <a:gd name="T40" fmla="*/ 550 w 1385"/>
                  <a:gd name="T41" fmla="*/ 514 h 693"/>
                  <a:gd name="T42" fmla="*/ 560 w 1385"/>
                  <a:gd name="T43" fmla="*/ 514 h 693"/>
                  <a:gd name="T44" fmla="*/ 560 w 1385"/>
                  <a:gd name="T45" fmla="*/ 503 h 693"/>
                  <a:gd name="T46" fmla="*/ 628 w 1385"/>
                  <a:gd name="T47" fmla="*/ 503 h 693"/>
                  <a:gd name="T48" fmla="*/ 628 w 1385"/>
                  <a:gd name="T49" fmla="*/ 472 h 693"/>
                  <a:gd name="T50" fmla="*/ 759 w 1385"/>
                  <a:gd name="T51" fmla="*/ 472 h 693"/>
                  <a:gd name="T52" fmla="*/ 759 w 1385"/>
                  <a:gd name="T53" fmla="*/ 453 h 693"/>
                  <a:gd name="T54" fmla="*/ 827 w 1385"/>
                  <a:gd name="T55" fmla="*/ 453 h 693"/>
                  <a:gd name="T56" fmla="*/ 827 w 1385"/>
                  <a:gd name="T57" fmla="*/ 444 h 693"/>
                  <a:gd name="T58" fmla="*/ 837 w 1385"/>
                  <a:gd name="T59" fmla="*/ 444 h 693"/>
                  <a:gd name="T60" fmla="*/ 837 w 1385"/>
                  <a:gd name="T61" fmla="*/ 425 h 693"/>
                  <a:gd name="T62" fmla="*/ 897 w 1385"/>
                  <a:gd name="T63" fmla="*/ 425 h 693"/>
                  <a:gd name="T64" fmla="*/ 897 w 1385"/>
                  <a:gd name="T65" fmla="*/ 415 h 693"/>
                  <a:gd name="T66" fmla="*/ 1005 w 1385"/>
                  <a:gd name="T67" fmla="*/ 415 h 693"/>
                  <a:gd name="T68" fmla="*/ 1005 w 1385"/>
                  <a:gd name="T69" fmla="*/ 394 h 693"/>
                  <a:gd name="T70" fmla="*/ 1035 w 1385"/>
                  <a:gd name="T71" fmla="*/ 394 h 693"/>
                  <a:gd name="T72" fmla="*/ 1035 w 1385"/>
                  <a:gd name="T73" fmla="*/ 365 h 693"/>
                  <a:gd name="T74" fmla="*/ 1096 w 1385"/>
                  <a:gd name="T75" fmla="*/ 365 h 693"/>
                  <a:gd name="T76" fmla="*/ 1096 w 1385"/>
                  <a:gd name="T77" fmla="*/ 327 h 693"/>
                  <a:gd name="T78" fmla="*/ 1163 w 1385"/>
                  <a:gd name="T79" fmla="*/ 327 h 693"/>
                  <a:gd name="T80" fmla="*/ 1163 w 1385"/>
                  <a:gd name="T81" fmla="*/ 236 h 693"/>
                  <a:gd name="T82" fmla="*/ 1174 w 1385"/>
                  <a:gd name="T83" fmla="*/ 236 h 693"/>
                  <a:gd name="T84" fmla="*/ 1174 w 1385"/>
                  <a:gd name="T85" fmla="*/ 148 h 693"/>
                  <a:gd name="T86" fmla="*/ 1233 w 1385"/>
                  <a:gd name="T87" fmla="*/ 148 h 693"/>
                  <a:gd name="T88" fmla="*/ 1233 w 1385"/>
                  <a:gd name="T89" fmla="*/ 0 h 693"/>
                  <a:gd name="T90" fmla="*/ 1385 w 1385"/>
                  <a:gd name="T91"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5" h="693">
                    <a:moveTo>
                      <a:pt x="0" y="693"/>
                    </a:moveTo>
                    <a:lnTo>
                      <a:pt x="85" y="693"/>
                    </a:lnTo>
                    <a:lnTo>
                      <a:pt x="85" y="672"/>
                    </a:lnTo>
                    <a:lnTo>
                      <a:pt x="143" y="672"/>
                    </a:lnTo>
                    <a:lnTo>
                      <a:pt x="143" y="662"/>
                    </a:lnTo>
                    <a:lnTo>
                      <a:pt x="213" y="662"/>
                    </a:lnTo>
                    <a:lnTo>
                      <a:pt x="213" y="641"/>
                    </a:lnTo>
                    <a:lnTo>
                      <a:pt x="282" y="641"/>
                    </a:lnTo>
                    <a:lnTo>
                      <a:pt x="282" y="624"/>
                    </a:lnTo>
                    <a:lnTo>
                      <a:pt x="351" y="624"/>
                    </a:lnTo>
                    <a:lnTo>
                      <a:pt x="351" y="601"/>
                    </a:lnTo>
                    <a:lnTo>
                      <a:pt x="364" y="601"/>
                    </a:lnTo>
                    <a:lnTo>
                      <a:pt x="364" y="593"/>
                    </a:lnTo>
                    <a:lnTo>
                      <a:pt x="421" y="593"/>
                    </a:lnTo>
                    <a:lnTo>
                      <a:pt x="421" y="542"/>
                    </a:lnTo>
                    <a:lnTo>
                      <a:pt x="429" y="542"/>
                    </a:lnTo>
                    <a:lnTo>
                      <a:pt x="429" y="533"/>
                    </a:lnTo>
                    <a:lnTo>
                      <a:pt x="512" y="533"/>
                    </a:lnTo>
                    <a:lnTo>
                      <a:pt x="512" y="524"/>
                    </a:lnTo>
                    <a:lnTo>
                      <a:pt x="550" y="524"/>
                    </a:lnTo>
                    <a:lnTo>
                      <a:pt x="550" y="514"/>
                    </a:lnTo>
                    <a:lnTo>
                      <a:pt x="560" y="514"/>
                    </a:lnTo>
                    <a:lnTo>
                      <a:pt x="560" y="503"/>
                    </a:lnTo>
                    <a:lnTo>
                      <a:pt x="628" y="503"/>
                    </a:lnTo>
                    <a:lnTo>
                      <a:pt x="628" y="472"/>
                    </a:lnTo>
                    <a:lnTo>
                      <a:pt x="759" y="472"/>
                    </a:lnTo>
                    <a:lnTo>
                      <a:pt x="759" y="453"/>
                    </a:lnTo>
                    <a:lnTo>
                      <a:pt x="827" y="453"/>
                    </a:lnTo>
                    <a:lnTo>
                      <a:pt x="827" y="444"/>
                    </a:lnTo>
                    <a:lnTo>
                      <a:pt x="837" y="444"/>
                    </a:lnTo>
                    <a:lnTo>
                      <a:pt x="837" y="425"/>
                    </a:lnTo>
                    <a:lnTo>
                      <a:pt x="897" y="425"/>
                    </a:lnTo>
                    <a:lnTo>
                      <a:pt x="897" y="415"/>
                    </a:lnTo>
                    <a:lnTo>
                      <a:pt x="1005" y="415"/>
                    </a:lnTo>
                    <a:lnTo>
                      <a:pt x="1005" y="394"/>
                    </a:lnTo>
                    <a:lnTo>
                      <a:pt x="1035" y="394"/>
                    </a:lnTo>
                    <a:lnTo>
                      <a:pt x="1035" y="365"/>
                    </a:lnTo>
                    <a:lnTo>
                      <a:pt x="1096" y="365"/>
                    </a:lnTo>
                    <a:lnTo>
                      <a:pt x="1096" y="327"/>
                    </a:lnTo>
                    <a:lnTo>
                      <a:pt x="1163" y="327"/>
                    </a:lnTo>
                    <a:lnTo>
                      <a:pt x="1163" y="236"/>
                    </a:lnTo>
                    <a:lnTo>
                      <a:pt x="1174" y="236"/>
                    </a:lnTo>
                    <a:lnTo>
                      <a:pt x="1174" y="148"/>
                    </a:lnTo>
                    <a:lnTo>
                      <a:pt x="1233" y="148"/>
                    </a:lnTo>
                    <a:lnTo>
                      <a:pt x="1233" y="0"/>
                    </a:lnTo>
                    <a:lnTo>
                      <a:pt x="1385" y="0"/>
                    </a:lnTo>
                  </a:path>
                </a:pathLst>
              </a:custGeom>
              <a:noFill/>
              <a:ln w="28575"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5" name="Group 64"/>
            <p:cNvGrpSpPr/>
            <p:nvPr/>
          </p:nvGrpSpPr>
          <p:grpSpPr>
            <a:xfrm>
              <a:off x="1749437" y="1123950"/>
              <a:ext cx="2511587" cy="407722"/>
              <a:chOff x="1801370" y="1553073"/>
              <a:chExt cx="2511587" cy="407722"/>
            </a:xfrm>
          </p:grpSpPr>
          <p:sp>
            <p:nvSpPr>
              <p:cNvPr id="77" name="TextBox 76"/>
              <p:cNvSpPr txBox="1"/>
              <p:nvPr/>
            </p:nvSpPr>
            <p:spPr>
              <a:xfrm>
                <a:off x="2249362" y="1553073"/>
                <a:ext cx="1763269" cy="212256"/>
              </a:xfrm>
              <a:prstGeom prst="rect">
                <a:avLst/>
              </a:prstGeom>
              <a:noFill/>
            </p:spPr>
            <p:txBody>
              <a:bodyPr wrap="none" lIns="0" tIns="0" rIns="0" bIns="0" rtlCol="0">
                <a:spAutoFit/>
              </a:bodyPr>
              <a:lstStyle/>
              <a:p>
                <a:r>
                  <a:rPr lang="en-GB" sz="1600" dirty="0"/>
                  <a:t>Placebo (N=244) </a:t>
                </a:r>
                <a:r>
                  <a:rPr lang="hr-HR" sz="1600" dirty="0"/>
                  <a:t>u</a:t>
                </a:r>
                <a:r>
                  <a:rPr lang="en-GB" sz="1600" dirty="0"/>
                  <a:t> ECP</a:t>
                </a:r>
              </a:p>
            </p:txBody>
          </p:sp>
          <p:sp>
            <p:nvSpPr>
              <p:cNvPr id="78" name="TextBox 77"/>
              <p:cNvSpPr txBox="1"/>
              <p:nvPr/>
            </p:nvSpPr>
            <p:spPr>
              <a:xfrm>
                <a:off x="2249362" y="1748539"/>
                <a:ext cx="2063595" cy="212256"/>
              </a:xfrm>
              <a:prstGeom prst="rect">
                <a:avLst/>
              </a:prstGeom>
              <a:noFill/>
            </p:spPr>
            <p:txBody>
              <a:bodyPr wrap="none" lIns="0" tIns="0" rIns="0" bIns="0" rtlCol="0">
                <a:spAutoFit/>
              </a:bodyPr>
              <a:lstStyle/>
              <a:p>
                <a:r>
                  <a:rPr lang="en-GB" sz="1600" dirty="0"/>
                  <a:t>OCR 600mg (N=488) </a:t>
                </a:r>
                <a:r>
                  <a:rPr lang="hr-HR" sz="1600" dirty="0"/>
                  <a:t>u</a:t>
                </a:r>
                <a:r>
                  <a:rPr lang="en-GB" sz="1600" dirty="0"/>
                  <a:t> ECP</a:t>
                </a:r>
              </a:p>
            </p:txBody>
          </p:sp>
          <p:cxnSp>
            <p:nvCxnSpPr>
              <p:cNvPr id="79" name="Straight Connector 78"/>
              <p:cNvCxnSpPr/>
              <p:nvPr/>
            </p:nvCxnSpPr>
            <p:spPr>
              <a:xfrm>
                <a:off x="1801370" y="1645406"/>
                <a:ext cx="35662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808990" y="1832649"/>
                <a:ext cx="35662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1496631" y="1563999"/>
              <a:ext cx="6275769" cy="2591275"/>
              <a:chOff x="1496631" y="1391895"/>
              <a:chExt cx="6275769" cy="2591275"/>
            </a:xfrm>
          </p:grpSpPr>
          <p:cxnSp>
            <p:nvCxnSpPr>
              <p:cNvPr id="72" name="Straight Connector 71"/>
              <p:cNvCxnSpPr/>
              <p:nvPr/>
            </p:nvCxnSpPr>
            <p:spPr>
              <a:xfrm>
                <a:off x="1508724" y="2324032"/>
                <a:ext cx="605396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1496631" y="1391895"/>
                <a:ext cx="6275769" cy="2591275"/>
                <a:chOff x="1496631" y="1590675"/>
                <a:chExt cx="6275769" cy="2591275"/>
              </a:xfrm>
            </p:grpSpPr>
            <p:sp>
              <p:nvSpPr>
                <p:cNvPr id="75" name="Freeform 8"/>
                <p:cNvSpPr>
                  <a:spLocks/>
                </p:cNvSpPr>
                <p:nvPr/>
              </p:nvSpPr>
              <p:spPr bwMode="auto">
                <a:xfrm>
                  <a:off x="1496631" y="1590675"/>
                  <a:ext cx="5316920" cy="2588590"/>
                </a:xfrm>
                <a:custGeom>
                  <a:avLst/>
                  <a:gdLst>
                    <a:gd name="T0" fmla="*/ 0 w 5103"/>
                    <a:gd name="T1" fmla="*/ 3047 h 3047"/>
                    <a:gd name="T2" fmla="*/ 414 w 5103"/>
                    <a:gd name="T3" fmla="*/ 2847 h 3047"/>
                    <a:gd name="T4" fmla="*/ 1576 w 5103"/>
                    <a:gd name="T5" fmla="*/ 1983 h 3047"/>
                    <a:gd name="T6" fmla="*/ 3417 w 5103"/>
                    <a:gd name="T7" fmla="*/ 738 h 3047"/>
                    <a:gd name="T8" fmla="*/ 4305 w 5103"/>
                    <a:gd name="T9" fmla="*/ 300 h 3047"/>
                    <a:gd name="T10" fmla="*/ 5103 w 5103"/>
                    <a:gd name="T11" fmla="*/ 0 h 3047"/>
                  </a:gdLst>
                  <a:ahLst/>
                  <a:cxnLst>
                    <a:cxn ang="0">
                      <a:pos x="T0" y="T1"/>
                    </a:cxn>
                    <a:cxn ang="0">
                      <a:pos x="T2" y="T3"/>
                    </a:cxn>
                    <a:cxn ang="0">
                      <a:pos x="T4" y="T5"/>
                    </a:cxn>
                    <a:cxn ang="0">
                      <a:pos x="T6" y="T7"/>
                    </a:cxn>
                    <a:cxn ang="0">
                      <a:pos x="T8" y="T9"/>
                    </a:cxn>
                    <a:cxn ang="0">
                      <a:pos x="T10" y="T11"/>
                    </a:cxn>
                  </a:cxnLst>
                  <a:rect l="0" t="0" r="r" b="b"/>
                  <a:pathLst>
                    <a:path w="5103" h="3047">
                      <a:moveTo>
                        <a:pt x="0" y="3047"/>
                      </a:moveTo>
                      <a:cubicBezTo>
                        <a:pt x="0" y="3047"/>
                        <a:pt x="216" y="2980"/>
                        <a:pt x="414" y="2847"/>
                      </a:cubicBezTo>
                      <a:cubicBezTo>
                        <a:pt x="611" y="2713"/>
                        <a:pt x="1446" y="2095"/>
                        <a:pt x="1576" y="1983"/>
                      </a:cubicBezTo>
                      <a:cubicBezTo>
                        <a:pt x="1707" y="1871"/>
                        <a:pt x="2799" y="1062"/>
                        <a:pt x="3417" y="738"/>
                      </a:cubicBezTo>
                      <a:cubicBezTo>
                        <a:pt x="4035" y="414"/>
                        <a:pt x="4125" y="378"/>
                        <a:pt x="4305" y="300"/>
                      </a:cubicBezTo>
                      <a:cubicBezTo>
                        <a:pt x="4485" y="222"/>
                        <a:pt x="5103" y="0"/>
                        <a:pt x="5103" y="0"/>
                      </a:cubicBezTo>
                    </a:path>
                  </a:pathLst>
                </a:custGeom>
                <a:noFill/>
                <a:ln w="28575" cap="flat">
                  <a:solidFill>
                    <a:schemeClr val="accent2"/>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Freeform 7"/>
                <p:cNvSpPr>
                  <a:spLocks/>
                </p:cNvSpPr>
                <p:nvPr/>
              </p:nvSpPr>
              <p:spPr bwMode="auto">
                <a:xfrm>
                  <a:off x="1499948" y="2035641"/>
                  <a:ext cx="6272452" cy="2146309"/>
                </a:xfrm>
                <a:custGeom>
                  <a:avLst/>
                  <a:gdLst>
                    <a:gd name="T0" fmla="*/ 0 w 6060"/>
                    <a:gd name="T1" fmla="*/ 2526 h 2526"/>
                    <a:gd name="T2" fmla="*/ 688 w 6060"/>
                    <a:gd name="T3" fmla="*/ 2304 h 2526"/>
                    <a:gd name="T4" fmla="*/ 4592 w 6060"/>
                    <a:gd name="T5" fmla="*/ 528 h 2526"/>
                    <a:gd name="T6" fmla="*/ 6060 w 6060"/>
                    <a:gd name="T7" fmla="*/ 0 h 2526"/>
                  </a:gdLst>
                  <a:ahLst/>
                  <a:cxnLst>
                    <a:cxn ang="0">
                      <a:pos x="T0" y="T1"/>
                    </a:cxn>
                    <a:cxn ang="0">
                      <a:pos x="T2" y="T3"/>
                    </a:cxn>
                    <a:cxn ang="0">
                      <a:pos x="T4" y="T5"/>
                    </a:cxn>
                    <a:cxn ang="0">
                      <a:pos x="T6" y="T7"/>
                    </a:cxn>
                  </a:cxnLst>
                  <a:rect l="0" t="0" r="r" b="b"/>
                  <a:pathLst>
                    <a:path w="6060" h="2526">
                      <a:moveTo>
                        <a:pt x="0" y="2526"/>
                      </a:moveTo>
                      <a:cubicBezTo>
                        <a:pt x="0" y="2526"/>
                        <a:pt x="152" y="2522"/>
                        <a:pt x="688" y="2304"/>
                      </a:cubicBezTo>
                      <a:cubicBezTo>
                        <a:pt x="1308" y="2052"/>
                        <a:pt x="3100" y="1112"/>
                        <a:pt x="4592" y="528"/>
                      </a:cubicBezTo>
                      <a:cubicBezTo>
                        <a:pt x="5118" y="322"/>
                        <a:pt x="6060" y="0"/>
                        <a:pt x="6060" y="0"/>
                      </a:cubicBezTo>
                    </a:path>
                  </a:pathLst>
                </a:custGeom>
                <a:noFill/>
                <a:ln w="28575" cap="flat">
                  <a:solidFill>
                    <a:schemeClr val="accent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73">
                <a:extLst>
                  <a:ext uri="{FF2B5EF4-FFF2-40B4-BE49-F238E27FC236}">
                    <a16:creationId xmlns:a16="http://schemas.microsoft.com/office/drawing/2014/main" xmlns="" id="{30D24394-67AA-4C2E-BEBA-29B590B0D957}"/>
                  </a:ext>
                </a:extLst>
              </p:cNvPr>
              <p:cNvSpPr txBox="1"/>
              <p:nvPr/>
            </p:nvSpPr>
            <p:spPr>
              <a:xfrm>
                <a:off x="1508723" y="2025558"/>
                <a:ext cx="1008607" cy="291851"/>
              </a:xfrm>
              <a:prstGeom prst="rect">
                <a:avLst/>
              </a:prstGeom>
              <a:noFill/>
            </p:spPr>
            <p:txBody>
              <a:bodyPr wrap="square" rtlCol="0">
                <a:spAutoFit/>
              </a:bodyPr>
              <a:lstStyle/>
              <a:p>
                <a:r>
                  <a:rPr lang="en-GB" sz="1600" b="1" dirty="0" err="1">
                    <a:latin typeface="Century Gothic" panose="020B0502020202020204" pitchFamily="34" charset="0"/>
                  </a:rPr>
                  <a:t>medi</a:t>
                </a:r>
                <a:r>
                  <a:rPr lang="hr-HR" sz="1600" b="1" dirty="0">
                    <a:latin typeface="Century Gothic" panose="020B0502020202020204" pitchFamily="34" charset="0"/>
                  </a:rPr>
                  <a:t>j</a:t>
                </a:r>
                <a:r>
                  <a:rPr lang="en-GB" sz="1600" b="1" dirty="0">
                    <a:latin typeface="Century Gothic" panose="020B0502020202020204" pitchFamily="34" charset="0"/>
                  </a:rPr>
                  <a:t>an</a:t>
                </a:r>
              </a:p>
            </p:txBody>
          </p:sp>
        </p:grpSp>
        <p:grpSp>
          <p:nvGrpSpPr>
            <p:cNvPr id="67" name="Group 66">
              <a:extLst>
                <a:ext uri="{FF2B5EF4-FFF2-40B4-BE49-F238E27FC236}">
                  <a16:creationId xmlns:a16="http://schemas.microsoft.com/office/drawing/2014/main" xmlns="" id="{62476ECA-1395-B344-9C48-E614510F9762}"/>
                </a:ext>
              </a:extLst>
            </p:cNvPr>
            <p:cNvGrpSpPr/>
            <p:nvPr/>
          </p:nvGrpSpPr>
          <p:grpSpPr>
            <a:xfrm>
              <a:off x="1757057" y="1598875"/>
              <a:ext cx="2500532" cy="407722"/>
              <a:chOff x="1801370" y="1553073"/>
              <a:chExt cx="2500532" cy="407722"/>
            </a:xfrm>
          </p:grpSpPr>
          <p:sp>
            <p:nvSpPr>
              <p:cNvPr id="68" name="TextBox 67">
                <a:extLst>
                  <a:ext uri="{FF2B5EF4-FFF2-40B4-BE49-F238E27FC236}">
                    <a16:creationId xmlns:a16="http://schemas.microsoft.com/office/drawing/2014/main" xmlns="" id="{811A62FE-E76C-6A40-92F0-A9AD5A2D8232}"/>
                  </a:ext>
                </a:extLst>
              </p:cNvPr>
              <p:cNvSpPr txBox="1"/>
              <p:nvPr/>
            </p:nvSpPr>
            <p:spPr>
              <a:xfrm>
                <a:off x="2249362" y="1553073"/>
                <a:ext cx="1752214" cy="212256"/>
              </a:xfrm>
              <a:prstGeom prst="rect">
                <a:avLst/>
              </a:prstGeom>
              <a:noFill/>
            </p:spPr>
            <p:txBody>
              <a:bodyPr wrap="none" lIns="0" tIns="0" rIns="0" bIns="0" rtlCol="0">
                <a:spAutoFit/>
              </a:bodyPr>
              <a:lstStyle/>
              <a:p>
                <a:r>
                  <a:rPr lang="en-GB" sz="1600" dirty="0"/>
                  <a:t>Placebo Weibull </a:t>
                </a:r>
                <a:r>
                  <a:rPr lang="hr-HR" sz="1600" dirty="0"/>
                  <a:t>analiza</a:t>
                </a:r>
                <a:endParaRPr lang="en-GB" sz="1600" dirty="0">
                  <a:solidFill>
                    <a:srgbClr val="FF0000"/>
                  </a:solidFill>
                </a:endParaRPr>
              </a:p>
            </p:txBody>
          </p:sp>
          <p:sp>
            <p:nvSpPr>
              <p:cNvPr id="69" name="TextBox 68">
                <a:extLst>
                  <a:ext uri="{FF2B5EF4-FFF2-40B4-BE49-F238E27FC236}">
                    <a16:creationId xmlns:a16="http://schemas.microsoft.com/office/drawing/2014/main" xmlns="" id="{15E6EBDA-8FAA-8A4B-8658-55E60D09169A}"/>
                  </a:ext>
                </a:extLst>
              </p:cNvPr>
              <p:cNvSpPr txBox="1"/>
              <p:nvPr/>
            </p:nvSpPr>
            <p:spPr>
              <a:xfrm>
                <a:off x="2249362" y="1748539"/>
                <a:ext cx="2052540" cy="212256"/>
              </a:xfrm>
              <a:prstGeom prst="rect">
                <a:avLst/>
              </a:prstGeom>
              <a:noFill/>
            </p:spPr>
            <p:txBody>
              <a:bodyPr wrap="none" lIns="0" tIns="0" rIns="0" bIns="0" rtlCol="0">
                <a:spAutoFit/>
              </a:bodyPr>
              <a:lstStyle/>
              <a:p>
                <a:r>
                  <a:rPr lang="en-GB" sz="1600" dirty="0"/>
                  <a:t>OCR 600mg Weibull </a:t>
                </a:r>
                <a:r>
                  <a:rPr lang="hr-HR" sz="1600" dirty="0"/>
                  <a:t>analiza</a:t>
                </a:r>
                <a:endParaRPr lang="en-GB" sz="1600" dirty="0">
                  <a:solidFill>
                    <a:srgbClr val="FF0000"/>
                  </a:solidFill>
                </a:endParaRPr>
              </a:p>
            </p:txBody>
          </p:sp>
          <p:cxnSp>
            <p:nvCxnSpPr>
              <p:cNvPr id="70" name="Straight Connector 69">
                <a:extLst>
                  <a:ext uri="{FF2B5EF4-FFF2-40B4-BE49-F238E27FC236}">
                    <a16:creationId xmlns:a16="http://schemas.microsoft.com/office/drawing/2014/main" xmlns="" id="{9F0C67A2-6D3F-FA4E-A0C8-3928B4E68AE2}"/>
                  </a:ext>
                </a:extLst>
              </p:cNvPr>
              <p:cNvCxnSpPr/>
              <p:nvPr/>
            </p:nvCxnSpPr>
            <p:spPr>
              <a:xfrm>
                <a:off x="1801370" y="1645406"/>
                <a:ext cx="356622"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20E39DCC-FD56-DC4B-B33F-570A375EB2E8}"/>
                  </a:ext>
                </a:extLst>
              </p:cNvPr>
              <p:cNvCxnSpPr/>
              <p:nvPr/>
            </p:nvCxnSpPr>
            <p:spPr>
              <a:xfrm>
                <a:off x="1808990" y="1832649"/>
                <a:ext cx="356622"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06" name="Group 105"/>
          <p:cNvGrpSpPr/>
          <p:nvPr/>
        </p:nvGrpSpPr>
        <p:grpSpPr>
          <a:xfrm>
            <a:off x="6202164" y="3722002"/>
            <a:ext cx="4833732" cy="546968"/>
            <a:chOff x="4514227" y="2592202"/>
            <a:chExt cx="3625299" cy="410226"/>
          </a:xfrm>
        </p:grpSpPr>
        <p:cxnSp>
          <p:nvCxnSpPr>
            <p:cNvPr id="107" name="Straight Arrow Connector 106">
              <a:extLst>
                <a:ext uri="{FF2B5EF4-FFF2-40B4-BE49-F238E27FC236}">
                  <a16:creationId xmlns:a16="http://schemas.microsoft.com/office/drawing/2014/main" xmlns="" id="{B342E07D-5554-8347-8159-772154C353C6}"/>
                </a:ext>
              </a:extLst>
            </p:cNvPr>
            <p:cNvCxnSpPr>
              <a:cxnSpLocks/>
            </p:cNvCxnSpPr>
            <p:nvPr/>
          </p:nvCxnSpPr>
          <p:spPr>
            <a:xfrm>
              <a:off x="4514227" y="2592202"/>
              <a:ext cx="1296000" cy="0"/>
            </a:xfrm>
            <a:prstGeom prst="straightConnector1">
              <a:avLst/>
            </a:prstGeom>
            <a:ln w="6350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Rounded Rectangle 24">
              <a:extLst>
                <a:ext uri="{FF2B5EF4-FFF2-40B4-BE49-F238E27FC236}">
                  <a16:creationId xmlns:a16="http://schemas.microsoft.com/office/drawing/2014/main" xmlns="" id="{96150175-A8A4-4450-9622-FEF68A8F8D71}"/>
                </a:ext>
              </a:extLst>
            </p:cNvPr>
            <p:cNvSpPr/>
            <p:nvPr/>
          </p:nvSpPr>
          <p:spPr>
            <a:xfrm>
              <a:off x="6230348" y="2875470"/>
              <a:ext cx="1909178" cy="126958"/>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0" tIns="0" rIns="0" bIns="0" rtlCol="0" anchor="ctr">
              <a:spAutoFit/>
            </a:bodyPr>
            <a:lstStyle/>
            <a:p>
              <a:pPr algn="ctr"/>
              <a:r>
                <a:rPr lang="hr-HR" sz="1100" dirty="0">
                  <a:solidFill>
                    <a:schemeClr val="accent1"/>
                  </a:solidFill>
                </a:rPr>
                <a:t>Odgoda</a:t>
              </a:r>
              <a:r>
                <a:rPr lang="en-GB" sz="1100" dirty="0">
                  <a:solidFill>
                    <a:schemeClr val="accent1"/>
                  </a:solidFill>
                </a:rPr>
                <a:t> (95% CI): 7</a:t>
              </a:r>
              <a:r>
                <a:rPr lang="hr-HR" sz="1100" dirty="0">
                  <a:solidFill>
                    <a:schemeClr val="accent1"/>
                  </a:solidFill>
                </a:rPr>
                <a:t>,</a:t>
              </a:r>
              <a:r>
                <a:rPr lang="en-GB" sz="1100" dirty="0">
                  <a:solidFill>
                    <a:schemeClr val="accent1"/>
                  </a:solidFill>
                </a:rPr>
                <a:t>1 </a:t>
              </a:r>
              <a:r>
                <a:rPr lang="hr-HR" sz="1100" dirty="0">
                  <a:solidFill>
                    <a:schemeClr val="accent1"/>
                  </a:solidFill>
                </a:rPr>
                <a:t>godina</a:t>
              </a:r>
              <a:r>
                <a:rPr lang="en-GB" sz="1100" dirty="0">
                  <a:solidFill>
                    <a:schemeClr val="accent1"/>
                  </a:solidFill>
                </a:rPr>
                <a:t> (–4</a:t>
              </a:r>
              <a:r>
                <a:rPr lang="hr-HR" sz="1100" dirty="0">
                  <a:solidFill>
                    <a:schemeClr val="accent1"/>
                  </a:solidFill>
                </a:rPr>
                <a:t>,</a:t>
              </a:r>
              <a:r>
                <a:rPr lang="en-GB" sz="1100" dirty="0">
                  <a:solidFill>
                    <a:schemeClr val="accent1"/>
                  </a:solidFill>
                </a:rPr>
                <a:t>3 </a:t>
              </a:r>
              <a:r>
                <a:rPr lang="hr-HR" sz="1100" dirty="0">
                  <a:solidFill>
                    <a:schemeClr val="accent1"/>
                  </a:solidFill>
                </a:rPr>
                <a:t>do</a:t>
              </a:r>
              <a:r>
                <a:rPr lang="en-GB" sz="1100" dirty="0">
                  <a:solidFill>
                    <a:schemeClr val="accent1"/>
                  </a:solidFill>
                </a:rPr>
                <a:t> 18</a:t>
              </a:r>
              <a:r>
                <a:rPr lang="hr-HR" sz="1100" dirty="0">
                  <a:solidFill>
                    <a:schemeClr val="accent1"/>
                  </a:solidFill>
                </a:rPr>
                <a:t>,</a:t>
              </a:r>
              <a:r>
                <a:rPr lang="en-GB" sz="1100" dirty="0">
                  <a:solidFill>
                    <a:schemeClr val="accent1"/>
                  </a:solidFill>
                </a:rPr>
                <a:t>4)</a:t>
              </a:r>
            </a:p>
          </p:txBody>
        </p:sp>
      </p:grpSp>
      <p:sp>
        <p:nvSpPr>
          <p:cNvPr id="109" name="Text Placeholder 2"/>
          <p:cNvSpPr txBox="1">
            <a:spLocks/>
          </p:cNvSpPr>
          <p:nvPr/>
        </p:nvSpPr>
        <p:spPr>
          <a:xfrm>
            <a:off x="609602" y="6273800"/>
            <a:ext cx="6197599" cy="344488"/>
          </a:xfrm>
          <a:prstGeom prst="rect">
            <a:avLst/>
          </a:prstGeom>
        </p:spPr>
        <p:txBody>
          <a:bodyPr lIns="121917" tIns="60958" rIns="121917" bIns="60958"/>
          <a:lstStyle>
            <a:lvl1pPr marL="169863" indent="-169863" algn="l" defTabSz="914400" rtl="0" eaLnBrk="1" latinLnBrk="0" hangingPunct="1">
              <a:lnSpc>
                <a:spcPct val="95000"/>
              </a:lnSpc>
              <a:spcBef>
                <a:spcPts val="1200"/>
              </a:spcBef>
              <a:buClr>
                <a:schemeClr val="accent1"/>
              </a:buClr>
              <a:buSzPct val="110000"/>
              <a:buFont typeface="Arial" pitchFamily="34" charset="0"/>
              <a:buChar char="•"/>
              <a:defRPr sz="1600" kern="1200">
                <a:solidFill>
                  <a:schemeClr val="tx1">
                    <a:lumMod val="75000"/>
                    <a:lumOff val="25000"/>
                  </a:schemeClr>
                </a:solidFill>
                <a:latin typeface="Imago" panose="020B0500060000020004" pitchFamily="34" charset="0"/>
                <a:ea typeface="+mn-ea"/>
                <a:cs typeface="+mn-cs"/>
              </a:defRPr>
            </a:lvl1pPr>
            <a:lvl2pPr marL="576263" indent="-228600" algn="l" defTabSz="914400" rtl="0" eaLnBrk="1" latinLnBrk="0" hangingPunct="1">
              <a:lnSpc>
                <a:spcPct val="95000"/>
              </a:lnSpc>
              <a:spcBef>
                <a:spcPts val="400"/>
              </a:spcBef>
              <a:buClr>
                <a:schemeClr val="accent1"/>
              </a:buClr>
              <a:buFont typeface="Arial" pitchFamily="34" charset="0"/>
              <a:buChar char="–"/>
              <a:defRPr sz="1400" kern="1200">
                <a:solidFill>
                  <a:schemeClr val="tx1">
                    <a:lumMod val="75000"/>
                    <a:lumOff val="25000"/>
                  </a:schemeClr>
                </a:solidFill>
                <a:latin typeface="Imago" panose="020B0500060000020004" pitchFamily="34" charset="0"/>
                <a:ea typeface="+mn-ea"/>
                <a:cs typeface="+mn-cs"/>
              </a:defRPr>
            </a:lvl2pPr>
            <a:lvl3pPr marL="804863" indent="-117475" algn="l" defTabSz="914400" rtl="0" eaLnBrk="1" latinLnBrk="0" hangingPunct="1">
              <a:lnSpc>
                <a:spcPct val="95000"/>
              </a:lnSpc>
              <a:spcBef>
                <a:spcPts val="300"/>
              </a:spcBef>
              <a:buClr>
                <a:schemeClr val="accent1"/>
              </a:buClr>
              <a:buFont typeface="Arial" pitchFamily="34" charset="0"/>
              <a:buChar char="•"/>
              <a:defRPr sz="1200" kern="1200">
                <a:solidFill>
                  <a:schemeClr val="tx1">
                    <a:lumMod val="75000"/>
                    <a:lumOff val="25000"/>
                  </a:schemeClr>
                </a:solidFill>
                <a:latin typeface="Imago" panose="020B0500060000020004" pitchFamily="34" charset="0"/>
                <a:ea typeface="+mn-ea"/>
                <a:cs typeface="+mn-cs"/>
              </a:defRPr>
            </a:lvl3pPr>
            <a:lvl4pPr marL="1084263"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4pPr>
            <a:lvl5pPr marL="1371600"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r-HR" sz="900" dirty="0">
                <a:solidFill>
                  <a:schemeClr val="tx1"/>
                </a:solidFill>
              </a:rPr>
              <a:t>Butzkueven et al, presented at EAN 2018 (EPR 1087) </a:t>
            </a:r>
            <a:endParaRPr lang="en-US" sz="900" dirty="0">
              <a:solidFill>
                <a:schemeClr val="tx1"/>
              </a:solidFill>
            </a:endParaRPr>
          </a:p>
        </p:txBody>
      </p:sp>
      <p:sp>
        <p:nvSpPr>
          <p:cNvPr id="4" name="Rectangle 3"/>
          <p:cNvSpPr/>
          <p:nvPr/>
        </p:nvSpPr>
        <p:spPr>
          <a:xfrm>
            <a:off x="6318707" y="3083553"/>
            <a:ext cx="1429231" cy="400105"/>
          </a:xfrm>
          <a:prstGeom prst="rect">
            <a:avLst/>
          </a:prstGeom>
        </p:spPr>
        <p:txBody>
          <a:bodyPr wrap="none" lIns="121917" tIns="60958" rIns="121917" bIns="60958">
            <a:spAutoFit/>
          </a:bodyPr>
          <a:lstStyle/>
          <a:p>
            <a:r>
              <a:rPr lang="en-GB" b="1" dirty="0">
                <a:solidFill>
                  <a:schemeClr val="accent5"/>
                </a:solidFill>
              </a:rPr>
              <a:t>7</a:t>
            </a:r>
            <a:r>
              <a:rPr lang="hr-HR" b="1" dirty="0">
                <a:solidFill>
                  <a:schemeClr val="accent5"/>
                </a:solidFill>
              </a:rPr>
              <a:t>,</a:t>
            </a:r>
            <a:r>
              <a:rPr lang="en-GB" b="1" dirty="0">
                <a:solidFill>
                  <a:schemeClr val="accent5"/>
                </a:solidFill>
              </a:rPr>
              <a:t>1 </a:t>
            </a:r>
            <a:r>
              <a:rPr lang="hr-HR" b="1" dirty="0">
                <a:solidFill>
                  <a:schemeClr val="accent5"/>
                </a:solidFill>
              </a:rPr>
              <a:t>godina</a:t>
            </a:r>
            <a:r>
              <a:rPr lang="en-GB" b="1" dirty="0">
                <a:solidFill>
                  <a:schemeClr val="accent5"/>
                </a:solidFill>
              </a:rPr>
              <a:t> </a:t>
            </a:r>
            <a:endParaRPr lang="en-US" dirty="0"/>
          </a:p>
        </p:txBody>
      </p:sp>
    </p:spTree>
    <p:extLst>
      <p:ext uri="{BB962C8B-B14F-4D97-AF65-F5344CB8AC3E}">
        <p14:creationId xmlns="" xmlns:p14="http://schemas.microsoft.com/office/powerpoint/2010/main" val="1809614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41600" y="1600200"/>
            <a:ext cx="6959600" cy="47971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75343" y="992415"/>
            <a:ext cx="10464800" cy="914400"/>
          </a:xfrm>
        </p:spPr>
        <p:txBody>
          <a:bodyPr>
            <a:noAutofit/>
          </a:bodyPr>
          <a:lstStyle/>
          <a:p>
            <a:r>
              <a:rPr lang="hr-HR" dirty="0" smtClean="0"/>
              <a:t>Lijek </a:t>
            </a:r>
            <a:r>
              <a:rPr lang="hr-HR" dirty="0"/>
              <a:t>OCREVUS</a:t>
            </a:r>
            <a:r>
              <a:rPr lang="en-US" baseline="30000" dirty="0"/>
              <a:t>®</a:t>
            </a:r>
            <a:r>
              <a:rPr lang="hr-HR" baseline="30000" dirty="0"/>
              <a:t> </a:t>
            </a:r>
            <a:r>
              <a:rPr lang="hr-HR" dirty="0"/>
              <a:t>(</a:t>
            </a:r>
            <a:r>
              <a:rPr lang="hr-HR" i="1" dirty="0"/>
              <a:t>Ocrelizumab</a:t>
            </a:r>
            <a:r>
              <a:rPr lang="hr-HR" dirty="0"/>
              <a:t>)</a:t>
            </a:r>
            <a:r>
              <a:rPr lang="en-US" dirty="0" smtClean="0"/>
              <a:t>je </a:t>
            </a:r>
            <a:r>
              <a:rPr lang="en-US" dirty="0" err="1"/>
              <a:t>rekombinantno</a:t>
            </a:r>
            <a:r>
              <a:rPr lang="en-US" dirty="0"/>
              <a:t> </a:t>
            </a:r>
            <a:r>
              <a:rPr lang="en-US" dirty="0" err="1"/>
              <a:t>humanizirano</a:t>
            </a:r>
            <a:r>
              <a:rPr lang="en-US" dirty="0"/>
              <a:t> </a:t>
            </a:r>
            <a:r>
              <a:rPr lang="en-US" dirty="0" err="1"/>
              <a:t>monoklonalno</a:t>
            </a:r>
            <a:r>
              <a:rPr lang="en-US" dirty="0"/>
              <a:t> </a:t>
            </a:r>
            <a:r>
              <a:rPr lang="en-US" dirty="0" smtClean="0"/>
              <a:t>antitijelo</a:t>
            </a:r>
            <a:r>
              <a:rPr lang="en-US" baseline="30000" dirty="0" smtClean="0"/>
              <a:t>1</a:t>
            </a:r>
            <a:r>
              <a:rPr lang="bs-Latn-BA" dirty="0" smtClean="0"/>
              <a:t> </a:t>
            </a:r>
            <a:r>
              <a:rPr lang="en-US" dirty="0" err="1" smtClean="0"/>
              <a:t>koje</a:t>
            </a:r>
            <a:r>
              <a:rPr lang="en-US" dirty="0" smtClean="0"/>
              <a:t> </a:t>
            </a:r>
            <a:r>
              <a:rPr lang="en-US" dirty="0" err="1"/>
              <a:t>selektivno</a:t>
            </a:r>
            <a:r>
              <a:rPr lang="en-US" dirty="0"/>
              <a:t> </a:t>
            </a:r>
            <a:r>
              <a:rPr lang="en-US" dirty="0" err="1"/>
              <a:t>cilja</a:t>
            </a:r>
            <a:r>
              <a:rPr lang="en-US" dirty="0"/>
              <a:t> </a:t>
            </a:r>
            <a:r>
              <a:rPr lang="en-US" dirty="0" err="1"/>
              <a:t>i</a:t>
            </a:r>
            <a:r>
              <a:rPr lang="en-US" dirty="0"/>
              <a:t> </a:t>
            </a:r>
            <a:r>
              <a:rPr lang="en-US" dirty="0" err="1"/>
              <a:t>vrši</a:t>
            </a:r>
            <a:r>
              <a:rPr lang="en-US" dirty="0"/>
              <a:t> </a:t>
            </a:r>
            <a:r>
              <a:rPr lang="en-US" dirty="0" err="1"/>
              <a:t>depleciju</a:t>
            </a:r>
            <a:r>
              <a:rPr lang="en-US" dirty="0"/>
              <a:t> B </a:t>
            </a:r>
            <a:r>
              <a:rPr lang="en-US" dirty="0" err="1"/>
              <a:t>ćelija</a:t>
            </a:r>
            <a:r>
              <a:rPr lang="en-US" dirty="0"/>
              <a:t> </a:t>
            </a:r>
            <a:r>
              <a:rPr lang="en-US" dirty="0" err="1"/>
              <a:t>koje</a:t>
            </a:r>
            <a:r>
              <a:rPr lang="en-US" dirty="0"/>
              <a:t> </a:t>
            </a:r>
            <a:r>
              <a:rPr lang="en-US" dirty="0" err="1"/>
              <a:t>imaju</a:t>
            </a:r>
            <a:r>
              <a:rPr lang="en-US" dirty="0"/>
              <a:t> CD-20 </a:t>
            </a:r>
            <a:r>
              <a:rPr lang="en-US" dirty="0" err="1"/>
              <a:t>ekspresiju</a:t>
            </a:r>
            <a:r>
              <a:rPr lang="en-US" dirty="0"/>
              <a:t/>
            </a:r>
            <a:br>
              <a:rPr lang="en-US" dirty="0"/>
            </a:br>
            <a:endParaRPr lang="en-US" dirty="0"/>
          </a:p>
        </p:txBody>
      </p:sp>
      <p:sp>
        <p:nvSpPr>
          <p:cNvPr id="4" name="Rectangle 3"/>
          <p:cNvSpPr/>
          <p:nvPr/>
        </p:nvSpPr>
        <p:spPr>
          <a:xfrm>
            <a:off x="2540000" y="6570742"/>
            <a:ext cx="9652000" cy="246221"/>
          </a:xfrm>
          <a:prstGeom prst="rect">
            <a:avLst/>
          </a:prstGeom>
        </p:spPr>
        <p:txBody>
          <a:bodyPr wrap="square" lIns="121917" tIns="60958" rIns="121917" bIns="60958">
            <a:spAutoFit/>
          </a:bodyPr>
          <a:lstStyle/>
          <a:p>
            <a:pPr algn="r"/>
            <a:r>
              <a:rPr lang="en-US" sz="800" dirty="0">
                <a:solidFill>
                  <a:schemeClr val="bg1"/>
                </a:solidFill>
              </a:rPr>
              <a:t>1. </a:t>
            </a:r>
            <a:r>
              <a:rPr lang="en-US" sz="800" dirty="0" err="1">
                <a:solidFill>
                  <a:schemeClr val="bg1"/>
                </a:solidFill>
              </a:rPr>
              <a:t>Sažetak</a:t>
            </a:r>
            <a:r>
              <a:rPr lang="en-US" sz="800" dirty="0">
                <a:solidFill>
                  <a:schemeClr val="bg1"/>
                </a:solidFill>
              </a:rPr>
              <a:t> </a:t>
            </a:r>
            <a:r>
              <a:rPr lang="en-US" sz="800" dirty="0" err="1">
                <a:solidFill>
                  <a:schemeClr val="bg1"/>
                </a:solidFill>
              </a:rPr>
              <a:t>glavnih</a:t>
            </a:r>
            <a:r>
              <a:rPr lang="en-US" sz="800" dirty="0">
                <a:solidFill>
                  <a:schemeClr val="bg1"/>
                </a:solidFill>
              </a:rPr>
              <a:t> </a:t>
            </a:r>
            <a:r>
              <a:rPr lang="en-US" sz="800" dirty="0" err="1">
                <a:solidFill>
                  <a:schemeClr val="bg1"/>
                </a:solidFill>
              </a:rPr>
              <a:t>svojstava</a:t>
            </a:r>
            <a:r>
              <a:rPr lang="en-US" sz="800" dirty="0">
                <a:solidFill>
                  <a:schemeClr val="bg1"/>
                </a:solidFill>
              </a:rPr>
              <a:t> </a:t>
            </a:r>
            <a:r>
              <a:rPr lang="en-US" sz="800" dirty="0" err="1">
                <a:solidFill>
                  <a:schemeClr val="bg1"/>
                </a:solidFill>
              </a:rPr>
              <a:t>lijeka</a:t>
            </a:r>
            <a:r>
              <a:rPr lang="en-US" sz="800" dirty="0">
                <a:solidFill>
                  <a:schemeClr val="bg1"/>
                </a:solidFill>
              </a:rPr>
              <a:t> </a:t>
            </a:r>
            <a:r>
              <a:rPr lang="en-US" sz="800" dirty="0" err="1">
                <a:solidFill>
                  <a:schemeClr val="bg1"/>
                </a:solidFill>
              </a:rPr>
              <a:t>za</a:t>
            </a:r>
            <a:r>
              <a:rPr lang="en-US" sz="800" dirty="0">
                <a:solidFill>
                  <a:schemeClr val="bg1"/>
                </a:solidFill>
              </a:rPr>
              <a:t> OCREVUS® (</a:t>
            </a:r>
            <a:r>
              <a:rPr lang="en-US" sz="800" dirty="0" err="1">
                <a:solidFill>
                  <a:schemeClr val="bg1"/>
                </a:solidFill>
              </a:rPr>
              <a:t>okrelizumab</a:t>
            </a:r>
            <a:r>
              <a:rPr lang="en-US" sz="800" dirty="0">
                <a:solidFill>
                  <a:schemeClr val="bg1"/>
                </a:solidFill>
              </a:rPr>
              <a:t>)</a:t>
            </a:r>
          </a:p>
        </p:txBody>
      </p:sp>
      <p:pic>
        <p:nvPicPr>
          <p:cNvPr id="5" name="Picture 4"/>
          <p:cNvPicPr>
            <a:picLocks noChangeAspect="1"/>
          </p:cNvPicPr>
          <p:nvPr/>
        </p:nvPicPr>
        <p:blipFill>
          <a:blip r:embed="rId3" cstate="print"/>
          <a:stretch>
            <a:fillRect/>
          </a:stretch>
        </p:blipFill>
        <p:spPr>
          <a:xfrm>
            <a:off x="9843101" y="43285"/>
            <a:ext cx="2348899" cy="1634017"/>
          </a:xfrm>
          <a:prstGeom prst="rect">
            <a:avLst/>
          </a:prstGeom>
        </p:spPr>
      </p:pic>
    </p:spTree>
    <p:extLst>
      <p:ext uri="{BB962C8B-B14F-4D97-AF65-F5344CB8AC3E}">
        <p14:creationId xmlns="" xmlns:p14="http://schemas.microsoft.com/office/powerpoint/2010/main" val="405797470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1200" y="1701800"/>
            <a:ext cx="10464800" cy="4169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lstStyle/>
          <a:p>
            <a:r>
              <a:rPr lang="bs-Latn-BA" dirty="0" smtClean="0"/>
              <a:t>ORATORIO: </a:t>
            </a:r>
            <a:r>
              <a:rPr lang="bs-Latn-BA" dirty="0"/>
              <a:t>s</a:t>
            </a:r>
            <a:r>
              <a:rPr lang="bs-Latn-BA" dirty="0" smtClean="0"/>
              <a:t>igurnosni profil</a:t>
            </a:r>
            <a:endParaRPr lang="en-US" dirty="0"/>
          </a:p>
        </p:txBody>
      </p:sp>
      <p:sp>
        <p:nvSpPr>
          <p:cNvPr id="6" name="Text Placeholder 5"/>
          <p:cNvSpPr txBox="1">
            <a:spLocks/>
          </p:cNvSpPr>
          <p:nvPr/>
        </p:nvSpPr>
        <p:spPr>
          <a:xfrm>
            <a:off x="6852597" y="6513512"/>
            <a:ext cx="5339404" cy="344488"/>
          </a:xfrm>
          <a:prstGeom prst="rect">
            <a:avLst/>
          </a:prstGeom>
        </p:spPr>
        <p:txBody>
          <a:bodyPr lIns="121917" tIns="60958" rIns="121917" bIns="60958"/>
          <a:lstStyle>
            <a:lvl1pPr marL="169863" indent="-169863" algn="l" defTabSz="914400" rtl="0" eaLnBrk="1" latinLnBrk="0" hangingPunct="1">
              <a:lnSpc>
                <a:spcPct val="95000"/>
              </a:lnSpc>
              <a:spcBef>
                <a:spcPts val="1200"/>
              </a:spcBef>
              <a:buClr>
                <a:schemeClr val="accent1"/>
              </a:buClr>
              <a:buSzPct val="110000"/>
              <a:buFont typeface="Arial" pitchFamily="34" charset="0"/>
              <a:buChar char="•"/>
              <a:defRPr sz="1600" kern="1200">
                <a:solidFill>
                  <a:schemeClr val="tx1">
                    <a:lumMod val="75000"/>
                    <a:lumOff val="25000"/>
                  </a:schemeClr>
                </a:solidFill>
                <a:latin typeface="Imago" panose="020B0500060000020004" pitchFamily="34" charset="0"/>
                <a:ea typeface="+mn-ea"/>
                <a:cs typeface="+mn-cs"/>
              </a:defRPr>
            </a:lvl1pPr>
            <a:lvl2pPr marL="576263" indent="-228600" algn="l" defTabSz="914400" rtl="0" eaLnBrk="1" latinLnBrk="0" hangingPunct="1">
              <a:lnSpc>
                <a:spcPct val="95000"/>
              </a:lnSpc>
              <a:spcBef>
                <a:spcPts val="400"/>
              </a:spcBef>
              <a:buClr>
                <a:schemeClr val="accent1"/>
              </a:buClr>
              <a:buFont typeface="Arial" pitchFamily="34" charset="0"/>
              <a:buChar char="–"/>
              <a:defRPr sz="1400" kern="1200">
                <a:solidFill>
                  <a:schemeClr val="tx1">
                    <a:lumMod val="75000"/>
                    <a:lumOff val="25000"/>
                  </a:schemeClr>
                </a:solidFill>
                <a:latin typeface="Imago" panose="020B0500060000020004" pitchFamily="34" charset="0"/>
                <a:ea typeface="+mn-ea"/>
                <a:cs typeface="+mn-cs"/>
              </a:defRPr>
            </a:lvl2pPr>
            <a:lvl3pPr marL="804863" indent="-117475" algn="l" defTabSz="914400" rtl="0" eaLnBrk="1" latinLnBrk="0" hangingPunct="1">
              <a:lnSpc>
                <a:spcPct val="95000"/>
              </a:lnSpc>
              <a:spcBef>
                <a:spcPts val="300"/>
              </a:spcBef>
              <a:buClr>
                <a:schemeClr val="accent1"/>
              </a:buClr>
              <a:buFont typeface="Arial" pitchFamily="34" charset="0"/>
              <a:buChar char="•"/>
              <a:defRPr sz="1200" kern="1200">
                <a:solidFill>
                  <a:schemeClr val="tx1">
                    <a:lumMod val="75000"/>
                    <a:lumOff val="25000"/>
                  </a:schemeClr>
                </a:solidFill>
                <a:latin typeface="Imago" panose="020B0500060000020004" pitchFamily="34" charset="0"/>
                <a:ea typeface="+mn-ea"/>
                <a:cs typeface="+mn-cs"/>
              </a:defRPr>
            </a:lvl3pPr>
            <a:lvl4pPr marL="1084263"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4pPr>
            <a:lvl5pPr marL="1371600"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GB" sz="900">
                <a:solidFill>
                  <a:schemeClr val="bg1"/>
                </a:solidFill>
                <a:latin typeface="Imago" pitchFamily="2" charset="0"/>
              </a:rPr>
              <a:t>Wolinsky JS</a:t>
            </a:r>
            <a:r>
              <a:rPr lang="en-GB" sz="900" i="1">
                <a:solidFill>
                  <a:schemeClr val="bg1"/>
                </a:solidFill>
                <a:latin typeface="Imago" pitchFamily="2" charset="0"/>
              </a:rPr>
              <a:t>, et al. </a:t>
            </a:r>
            <a:r>
              <a:rPr lang="en-GB" sz="900">
                <a:solidFill>
                  <a:schemeClr val="bg1"/>
                </a:solidFill>
                <a:latin typeface="Imago" pitchFamily="2" charset="0"/>
              </a:rPr>
              <a:t>Presented at ECTRIMS 2017 (Poster 1234). </a:t>
            </a:r>
            <a:endParaRPr lang="en-GB" sz="900" dirty="0">
              <a:solidFill>
                <a:schemeClr val="bg1"/>
              </a:solidFill>
              <a:latin typeface="Imago" pitchFamily="2" charset="0"/>
            </a:endParaRPr>
          </a:p>
        </p:txBody>
      </p:sp>
    </p:spTree>
    <p:extLst>
      <p:ext uri="{BB962C8B-B14F-4D97-AF65-F5344CB8AC3E}">
        <p14:creationId xmlns="" xmlns:p14="http://schemas.microsoft.com/office/powerpoint/2010/main" val="242394543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1200" y="644847"/>
            <a:ext cx="10769600" cy="52899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bs-Latn-BA" dirty="0" smtClean="0"/>
              <a:t>OPERA I i OPERA II: </a:t>
            </a:r>
            <a:r>
              <a:rPr lang="bs-Latn-BA" dirty="0"/>
              <a:t>s</a:t>
            </a:r>
            <a:r>
              <a:rPr lang="bs-Latn-BA" dirty="0" smtClean="0"/>
              <a:t>igurnosni profil</a:t>
            </a:r>
            <a:endParaRPr lang="en-US" dirty="0"/>
          </a:p>
        </p:txBody>
      </p:sp>
      <p:sp>
        <p:nvSpPr>
          <p:cNvPr id="6" name="Text Placeholder 5"/>
          <p:cNvSpPr>
            <a:spLocks noGrp="1"/>
          </p:cNvSpPr>
          <p:nvPr>
            <p:ph type="body" sz="quarter" idx="14"/>
          </p:nvPr>
        </p:nvSpPr>
        <p:spPr>
          <a:xfrm>
            <a:off x="5689600" y="6513512"/>
            <a:ext cx="6502400" cy="344488"/>
          </a:xfrm>
        </p:spPr>
        <p:txBody>
          <a:bodyPr/>
          <a:lstStyle/>
          <a:p>
            <a:r>
              <a:rPr lang="en-US" sz="900" dirty="0">
                <a:solidFill>
                  <a:schemeClr val="bg1"/>
                </a:solidFill>
              </a:rPr>
              <a:t>Hauser SL et al. </a:t>
            </a:r>
            <a:r>
              <a:rPr lang="en-US" sz="900" dirty="0" err="1">
                <a:solidFill>
                  <a:schemeClr val="bg1"/>
                </a:solidFill>
              </a:rPr>
              <a:t>Ocrelizumab</a:t>
            </a:r>
            <a:r>
              <a:rPr lang="en-US" sz="900" dirty="0">
                <a:solidFill>
                  <a:schemeClr val="bg1"/>
                </a:solidFill>
              </a:rPr>
              <a:t> versus interferon </a:t>
            </a:r>
            <a:r>
              <a:rPr lang="el-GR" sz="900" dirty="0">
                <a:solidFill>
                  <a:schemeClr val="bg1"/>
                </a:solidFill>
              </a:rPr>
              <a:t>β-1</a:t>
            </a:r>
            <a:r>
              <a:rPr lang="en-US" sz="900" dirty="0">
                <a:solidFill>
                  <a:schemeClr val="bg1"/>
                </a:solidFill>
              </a:rPr>
              <a:t>a in relapsing multiple sclerosis. N </a:t>
            </a:r>
            <a:r>
              <a:rPr lang="en-US" sz="900" dirty="0" err="1">
                <a:solidFill>
                  <a:schemeClr val="bg1"/>
                </a:solidFill>
              </a:rPr>
              <a:t>Engl</a:t>
            </a:r>
            <a:r>
              <a:rPr lang="en-US" sz="900" dirty="0">
                <a:solidFill>
                  <a:schemeClr val="bg1"/>
                </a:solidFill>
              </a:rPr>
              <a:t> J Med. 2017;376(3):221-234.</a:t>
            </a:r>
          </a:p>
        </p:txBody>
      </p:sp>
    </p:spTree>
    <p:extLst>
      <p:ext uri="{BB962C8B-B14F-4D97-AF65-F5344CB8AC3E}">
        <p14:creationId xmlns="" xmlns:p14="http://schemas.microsoft.com/office/powerpoint/2010/main" val="8954856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2948"/>
          <a:stretch/>
        </p:blipFill>
        <p:spPr bwMode="auto">
          <a:xfrm>
            <a:off x="2641600" y="923256"/>
            <a:ext cx="6705600" cy="55751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5" name="Title 1"/>
          <p:cNvSpPr>
            <a:spLocks noGrp="1"/>
          </p:cNvSpPr>
          <p:nvPr>
            <p:ph type="title"/>
          </p:nvPr>
        </p:nvSpPr>
        <p:spPr/>
        <p:txBody>
          <a:bodyPr>
            <a:normAutofit/>
          </a:bodyPr>
          <a:lstStyle>
            <a:lvl1pPr>
              <a:defRPr>
                <a:latin typeface="Imago" pitchFamily="2" charset="0"/>
              </a:defRPr>
            </a:lvl1pPr>
          </a:lstStyle>
          <a:p>
            <a:r>
              <a:rPr lang="bs-Latn-BA" dirty="0" smtClean="0"/>
              <a:t>OPERA I i II</a:t>
            </a:r>
            <a:r>
              <a:rPr lang="en-GB" dirty="0" smtClean="0"/>
              <a:t>: </a:t>
            </a:r>
            <a:r>
              <a:rPr lang="bs-Latn-BA" dirty="0" smtClean="0"/>
              <a:t>ozbiljni neželjeni događaji</a:t>
            </a:r>
            <a:endParaRPr lang="en-GB" dirty="0"/>
          </a:p>
        </p:txBody>
      </p:sp>
      <p:sp>
        <p:nvSpPr>
          <p:cNvPr id="3" name="Text Placeholder 2"/>
          <p:cNvSpPr>
            <a:spLocks noGrp="1"/>
          </p:cNvSpPr>
          <p:nvPr>
            <p:ph type="body" sz="quarter" idx="14"/>
          </p:nvPr>
        </p:nvSpPr>
        <p:spPr>
          <a:xfrm>
            <a:off x="4064000" y="6558757"/>
            <a:ext cx="7963709" cy="299244"/>
          </a:xfrm>
        </p:spPr>
        <p:txBody>
          <a:bodyPr/>
          <a:lstStyle/>
          <a:p>
            <a:r>
              <a:rPr lang="en-US" dirty="0">
                <a:solidFill>
                  <a:schemeClr val="bg1"/>
                </a:solidFill>
              </a:rPr>
              <a:t>Hauser SL et al. </a:t>
            </a:r>
            <a:r>
              <a:rPr lang="en-US" dirty="0" err="1">
                <a:solidFill>
                  <a:schemeClr val="bg1"/>
                </a:solidFill>
              </a:rPr>
              <a:t>Ocrelizumab</a:t>
            </a:r>
            <a:r>
              <a:rPr lang="en-US" dirty="0">
                <a:solidFill>
                  <a:schemeClr val="bg1"/>
                </a:solidFill>
              </a:rPr>
              <a:t> versus interferon </a:t>
            </a:r>
            <a:r>
              <a:rPr lang="el-GR" dirty="0">
                <a:solidFill>
                  <a:schemeClr val="bg1"/>
                </a:solidFill>
              </a:rPr>
              <a:t>β-1</a:t>
            </a:r>
            <a:r>
              <a:rPr lang="en-US" dirty="0">
                <a:solidFill>
                  <a:schemeClr val="bg1"/>
                </a:solidFill>
              </a:rPr>
              <a:t>a in relapsing multiple sclerosis. N </a:t>
            </a:r>
            <a:r>
              <a:rPr lang="en-US" dirty="0" err="1">
                <a:solidFill>
                  <a:schemeClr val="bg1"/>
                </a:solidFill>
              </a:rPr>
              <a:t>Engl</a:t>
            </a:r>
            <a:r>
              <a:rPr lang="en-US" dirty="0">
                <a:solidFill>
                  <a:schemeClr val="bg1"/>
                </a:solidFill>
              </a:rPr>
              <a:t> J Med. 2017;376(3):221-234.</a:t>
            </a:r>
          </a:p>
        </p:txBody>
      </p:sp>
    </p:spTree>
    <p:extLst>
      <p:ext uri="{BB962C8B-B14F-4D97-AF65-F5344CB8AC3E}">
        <p14:creationId xmlns="" xmlns:p14="http://schemas.microsoft.com/office/powerpoint/2010/main" val="3541934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3449"/>
          <a:stretch/>
        </p:blipFill>
        <p:spPr bwMode="auto">
          <a:xfrm>
            <a:off x="2357912" y="990600"/>
            <a:ext cx="7382841" cy="5539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bs-Latn-BA" dirty="0" smtClean="0"/>
              <a:t>Reakcije povezane sa davanjem infuzije</a:t>
            </a:r>
            <a:endParaRPr lang="en-US" dirty="0"/>
          </a:p>
        </p:txBody>
      </p:sp>
      <p:sp>
        <p:nvSpPr>
          <p:cNvPr id="4" name="Text Placeholder 3"/>
          <p:cNvSpPr>
            <a:spLocks noGrp="1"/>
          </p:cNvSpPr>
          <p:nvPr>
            <p:ph type="body" sz="quarter" idx="14"/>
          </p:nvPr>
        </p:nvSpPr>
        <p:spPr>
          <a:xfrm>
            <a:off x="4775200" y="6488200"/>
            <a:ext cx="7416800" cy="395200"/>
          </a:xfrm>
        </p:spPr>
        <p:txBody>
          <a:bodyPr/>
          <a:lstStyle/>
          <a:p>
            <a:r>
              <a:rPr lang="en-US" dirty="0">
                <a:solidFill>
                  <a:schemeClr val="bg1"/>
                </a:solidFill>
              </a:rPr>
              <a:t>Hauser SL et al. </a:t>
            </a:r>
            <a:r>
              <a:rPr lang="en-US" dirty="0" err="1">
                <a:solidFill>
                  <a:schemeClr val="bg1"/>
                </a:solidFill>
              </a:rPr>
              <a:t>Ocrelizumab</a:t>
            </a:r>
            <a:r>
              <a:rPr lang="en-US" dirty="0">
                <a:solidFill>
                  <a:schemeClr val="bg1"/>
                </a:solidFill>
              </a:rPr>
              <a:t> versus interferon </a:t>
            </a:r>
            <a:r>
              <a:rPr lang="el-GR" dirty="0">
                <a:solidFill>
                  <a:schemeClr val="bg1"/>
                </a:solidFill>
              </a:rPr>
              <a:t>β-1</a:t>
            </a:r>
            <a:r>
              <a:rPr lang="en-US" dirty="0">
                <a:solidFill>
                  <a:schemeClr val="bg1"/>
                </a:solidFill>
              </a:rPr>
              <a:t>a in relapsing multiple sclerosis. N </a:t>
            </a:r>
            <a:r>
              <a:rPr lang="en-US" dirty="0" err="1">
                <a:solidFill>
                  <a:schemeClr val="bg1"/>
                </a:solidFill>
              </a:rPr>
              <a:t>Engl</a:t>
            </a:r>
            <a:r>
              <a:rPr lang="en-US" dirty="0">
                <a:solidFill>
                  <a:schemeClr val="bg1"/>
                </a:solidFill>
              </a:rPr>
              <a:t> J Med. 2017;376(3):221-234.</a:t>
            </a:r>
          </a:p>
        </p:txBody>
      </p:sp>
    </p:spTree>
    <p:extLst>
      <p:ext uri="{BB962C8B-B14F-4D97-AF65-F5344CB8AC3E}">
        <p14:creationId xmlns="" xmlns:p14="http://schemas.microsoft.com/office/powerpoint/2010/main" val="6038849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4617" b="20321"/>
          <a:stretch/>
        </p:blipFill>
        <p:spPr bwMode="auto">
          <a:xfrm>
            <a:off x="2556256" y="1600201"/>
            <a:ext cx="7315200" cy="34676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609600" y="381000"/>
            <a:ext cx="11277600" cy="914400"/>
          </a:xfrm>
        </p:spPr>
        <p:txBody>
          <a:bodyPr>
            <a:normAutofit fontScale="90000"/>
          </a:bodyPr>
          <a:lstStyle/>
          <a:p>
            <a:r>
              <a:rPr lang="hr-HR" dirty="0"/>
              <a:t>Lijek OCREVUS</a:t>
            </a:r>
            <a:r>
              <a:rPr lang="en-US" baseline="30000" dirty="0"/>
              <a:t>®</a:t>
            </a:r>
            <a:r>
              <a:rPr lang="hr-HR" baseline="30000" dirty="0"/>
              <a:t> </a:t>
            </a:r>
            <a:r>
              <a:rPr lang="hr-HR" dirty="0" smtClean="0"/>
              <a:t>(</a:t>
            </a:r>
            <a:r>
              <a:rPr lang="hr-HR" i="1" dirty="0" smtClean="0"/>
              <a:t>ocrelizumab</a:t>
            </a:r>
            <a:r>
              <a:rPr lang="hr-HR" dirty="0" smtClean="0"/>
              <a:t>)- </a:t>
            </a:r>
            <a:r>
              <a:rPr lang="en-US" b="0" dirty="0" err="1" smtClean="0"/>
              <a:t>primjena</a:t>
            </a:r>
            <a:r>
              <a:rPr lang="en-US" b="0" dirty="0" smtClean="0"/>
              <a:t> </a:t>
            </a:r>
            <a:r>
              <a:rPr lang="en-US" b="0" dirty="0" err="1" smtClean="0"/>
              <a:t>svakih</a:t>
            </a:r>
            <a:r>
              <a:rPr lang="bs-Latn-BA" b="0" dirty="0" smtClean="0"/>
              <a:t> </a:t>
            </a:r>
            <a:r>
              <a:rPr lang="en-US" b="0" dirty="0" smtClean="0"/>
              <a:t>6 </a:t>
            </a:r>
            <a:r>
              <a:rPr lang="en-US" b="0" dirty="0" err="1" smtClean="0"/>
              <a:t>mjeseci</a:t>
            </a:r>
            <a:r>
              <a:rPr lang="bs-Latn-BA" b="0" dirty="0" smtClean="0"/>
              <a:t> </a:t>
            </a:r>
            <a:r>
              <a:rPr lang="en-US" b="0" dirty="0" smtClean="0"/>
              <a:t>bez </a:t>
            </a:r>
            <a:r>
              <a:rPr lang="en-US" b="0" dirty="0" err="1" smtClean="0"/>
              <a:t>rutinskog</a:t>
            </a:r>
            <a:r>
              <a:rPr lang="en-US" b="0" dirty="0" smtClean="0"/>
              <a:t/>
            </a:r>
            <a:br>
              <a:rPr lang="en-US" b="0" dirty="0" smtClean="0"/>
            </a:br>
            <a:r>
              <a:rPr lang="vi-VN" b="0" dirty="0" smtClean="0"/>
              <a:t>testiranja između dvije doze</a:t>
            </a:r>
            <a:endParaRPr lang="en-US" dirty="0"/>
          </a:p>
        </p:txBody>
      </p:sp>
      <p:sp>
        <p:nvSpPr>
          <p:cNvPr id="3" name="Rectangle 2"/>
          <p:cNvSpPr/>
          <p:nvPr/>
        </p:nvSpPr>
        <p:spPr>
          <a:xfrm>
            <a:off x="423595" y="5090422"/>
            <a:ext cx="9669741" cy="779700"/>
          </a:xfrm>
          <a:prstGeom prst="rect">
            <a:avLst/>
          </a:prstGeom>
        </p:spPr>
        <p:txBody>
          <a:bodyPr wrap="none" lIns="121917" tIns="60958" rIns="121917" bIns="60958">
            <a:spAutoFit/>
          </a:bodyPr>
          <a:lstStyle/>
          <a:p>
            <a:pPr marL="380990" indent="-380990">
              <a:buFont typeface="Arial" panose="020B0604020202020204" pitchFamily="34" charset="0"/>
              <a:buChar char="•"/>
            </a:pPr>
            <a:r>
              <a:rPr lang="en-US" sz="2100" dirty="0">
                <a:solidFill>
                  <a:schemeClr val="tx1">
                    <a:lumMod val="50000"/>
                    <a:lumOff val="50000"/>
                  </a:schemeClr>
                </a:solidFill>
              </a:rPr>
              <a:t>Bez </a:t>
            </a:r>
            <a:r>
              <a:rPr lang="en-US" sz="2100" dirty="0" err="1">
                <a:solidFill>
                  <a:schemeClr val="tx1">
                    <a:lumMod val="50000"/>
                    <a:lumOff val="50000"/>
                  </a:schemeClr>
                </a:solidFill>
              </a:rPr>
              <a:t>rutinskog</a:t>
            </a:r>
            <a:r>
              <a:rPr lang="bs-Latn-BA" sz="2100" dirty="0">
                <a:solidFill>
                  <a:schemeClr val="tx1">
                    <a:lumMod val="50000"/>
                    <a:lumOff val="50000"/>
                  </a:schemeClr>
                </a:solidFill>
              </a:rPr>
              <a:t> testiranja na JCV ili kardiovaskilarne simptome</a:t>
            </a:r>
          </a:p>
          <a:p>
            <a:pPr marL="380990" indent="-380990">
              <a:buFont typeface="Arial" panose="020B0604020202020204" pitchFamily="34" charset="0"/>
              <a:buChar char="•"/>
            </a:pPr>
            <a:r>
              <a:rPr lang="bs-Latn-BA" sz="2100" dirty="0">
                <a:solidFill>
                  <a:schemeClr val="tx1">
                    <a:lumMod val="50000"/>
                    <a:lumOff val="50000"/>
                  </a:schemeClr>
                </a:solidFill>
              </a:rPr>
              <a:t>Preporučuje se provjera imunološkog statusa pacijenta prije iniciranja primjene</a:t>
            </a:r>
            <a:endParaRPr lang="en-US" sz="2100" dirty="0">
              <a:solidFill>
                <a:schemeClr val="tx1">
                  <a:lumMod val="50000"/>
                  <a:lumOff val="50000"/>
                </a:schemeClr>
              </a:solidFill>
            </a:endParaRPr>
          </a:p>
        </p:txBody>
      </p:sp>
    </p:spTree>
    <p:extLst>
      <p:ext uri="{BB962C8B-B14F-4D97-AF65-F5344CB8AC3E}">
        <p14:creationId xmlns="" xmlns:p14="http://schemas.microsoft.com/office/powerpoint/2010/main" val="11750584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Doziranja prema SmPC</a:t>
            </a:r>
            <a:endParaRPr lang="en-GB" dirty="0"/>
          </a:p>
        </p:txBody>
      </p:sp>
      <p:sp>
        <p:nvSpPr>
          <p:cNvPr id="8" name="Shape 984"/>
          <p:cNvSpPr/>
          <p:nvPr/>
        </p:nvSpPr>
        <p:spPr>
          <a:xfrm>
            <a:off x="725381" y="3711960"/>
            <a:ext cx="2454699" cy="450725"/>
          </a:xfrm>
          <a:prstGeom prst="rect">
            <a:avLst/>
          </a:prstGeom>
          <a:solidFill>
            <a:schemeClr val="accent1"/>
          </a:solidFill>
          <a:ln>
            <a:noFill/>
          </a:ln>
        </p:spPr>
        <p:txBody>
          <a:bodyPr lIns="91423" tIns="45699" rIns="91423" bIns="45699" anchor="ctr" anchorCtr="0">
            <a:noAutofit/>
          </a:bodyPr>
          <a:lstStyle/>
          <a:p>
            <a:pPr algn="ctr">
              <a:buSzPct val="25000"/>
            </a:pPr>
            <a:r>
              <a:rPr lang="en-GB" sz="1500" b="1" kern="0" dirty="0">
                <a:solidFill>
                  <a:srgbClr val="FFFFFF"/>
                </a:solidFill>
                <a:ea typeface="Arial Regular" charset="0"/>
                <a:cs typeface="Arial Regular" charset="0"/>
                <a:sym typeface="Calibri"/>
              </a:rPr>
              <a:t>Natalizumab</a:t>
            </a:r>
            <a:endParaRPr lang="en-GB" sz="1500" b="1" kern="0" baseline="30000" dirty="0">
              <a:solidFill>
                <a:srgbClr val="FFFFFF"/>
              </a:solidFill>
              <a:ea typeface="Arial Regular" charset="0"/>
              <a:cs typeface="Arial Regular" charset="0"/>
              <a:sym typeface="Calibri"/>
            </a:endParaRPr>
          </a:p>
        </p:txBody>
      </p:sp>
      <p:sp>
        <p:nvSpPr>
          <p:cNvPr id="9" name="Shape 985"/>
          <p:cNvSpPr/>
          <p:nvPr/>
        </p:nvSpPr>
        <p:spPr>
          <a:xfrm>
            <a:off x="725381" y="2693184"/>
            <a:ext cx="2454699" cy="450725"/>
          </a:xfrm>
          <a:prstGeom prst="rect">
            <a:avLst/>
          </a:prstGeom>
          <a:solidFill>
            <a:schemeClr val="accent1"/>
          </a:solidFill>
          <a:ln>
            <a:noFill/>
          </a:ln>
        </p:spPr>
        <p:txBody>
          <a:bodyPr lIns="91423" tIns="45699" rIns="91423" bIns="45699" anchor="ctr" anchorCtr="0">
            <a:noAutofit/>
          </a:bodyPr>
          <a:lstStyle/>
          <a:p>
            <a:pPr algn="ctr">
              <a:buSzPct val="25000"/>
            </a:pPr>
            <a:r>
              <a:rPr lang="en-GB" sz="1500" b="1" kern="0" dirty="0">
                <a:solidFill>
                  <a:srgbClr val="FFFFFF"/>
                </a:solidFill>
                <a:ea typeface="Arial Regular" charset="0"/>
                <a:cs typeface="Arial Regular" charset="0"/>
                <a:sym typeface="Calibri"/>
              </a:rPr>
              <a:t>Teriflunomide</a:t>
            </a:r>
            <a:endParaRPr lang="en-GB" sz="1500" b="1" kern="0" baseline="30000" dirty="0">
              <a:solidFill>
                <a:srgbClr val="FFFFFF"/>
              </a:solidFill>
              <a:ea typeface="Arial Regular" charset="0"/>
              <a:cs typeface="Arial Regular" charset="0"/>
              <a:sym typeface="Calibri"/>
            </a:endParaRPr>
          </a:p>
        </p:txBody>
      </p:sp>
      <p:sp>
        <p:nvSpPr>
          <p:cNvPr id="10" name="Shape 986"/>
          <p:cNvSpPr/>
          <p:nvPr/>
        </p:nvSpPr>
        <p:spPr>
          <a:xfrm>
            <a:off x="725381" y="3202572"/>
            <a:ext cx="2454699" cy="450725"/>
          </a:xfrm>
          <a:prstGeom prst="rect">
            <a:avLst/>
          </a:prstGeom>
          <a:solidFill>
            <a:schemeClr val="accent1"/>
          </a:solidFill>
          <a:ln>
            <a:noFill/>
          </a:ln>
        </p:spPr>
        <p:txBody>
          <a:bodyPr lIns="91423" tIns="45699" rIns="91423" bIns="45699" anchor="ctr" anchorCtr="0">
            <a:noAutofit/>
          </a:bodyPr>
          <a:lstStyle/>
          <a:p>
            <a:pPr algn="ctr">
              <a:buSzPct val="25000"/>
            </a:pPr>
            <a:r>
              <a:rPr lang="en-GB" sz="1500" b="1" kern="0" dirty="0">
                <a:solidFill>
                  <a:srgbClr val="FFFFFF"/>
                </a:solidFill>
                <a:ea typeface="Arial Regular" charset="0"/>
                <a:cs typeface="Arial Regular" charset="0"/>
                <a:sym typeface="Calibri"/>
              </a:rPr>
              <a:t>Dimethyl fumarate</a:t>
            </a:r>
            <a:endParaRPr lang="en-GB" sz="1500" b="1" kern="0" baseline="30000" dirty="0">
              <a:solidFill>
                <a:srgbClr val="FFFFFF"/>
              </a:solidFill>
              <a:ea typeface="Arial Regular" charset="0"/>
              <a:cs typeface="Arial Regular" charset="0"/>
              <a:sym typeface="Calibri"/>
            </a:endParaRPr>
          </a:p>
        </p:txBody>
      </p:sp>
      <p:sp>
        <p:nvSpPr>
          <p:cNvPr id="11" name="Shape 987"/>
          <p:cNvSpPr/>
          <p:nvPr/>
        </p:nvSpPr>
        <p:spPr>
          <a:xfrm>
            <a:off x="725381" y="4221350"/>
            <a:ext cx="2454699" cy="450725"/>
          </a:xfrm>
          <a:prstGeom prst="rect">
            <a:avLst/>
          </a:prstGeom>
          <a:solidFill>
            <a:schemeClr val="accent1"/>
          </a:solidFill>
          <a:ln>
            <a:noFill/>
          </a:ln>
        </p:spPr>
        <p:txBody>
          <a:bodyPr lIns="91423" tIns="45699" rIns="91423" bIns="45699" anchor="ctr" anchorCtr="0">
            <a:noAutofit/>
          </a:bodyPr>
          <a:lstStyle/>
          <a:p>
            <a:pPr algn="ctr">
              <a:buSzPct val="25000"/>
            </a:pPr>
            <a:r>
              <a:rPr lang="en-GB" sz="1500" b="1" kern="0" dirty="0">
                <a:solidFill>
                  <a:srgbClr val="FFFFFF"/>
                </a:solidFill>
                <a:ea typeface="Arial Regular" charset="0"/>
                <a:cs typeface="Arial Regular" charset="0"/>
                <a:sym typeface="Calibri"/>
              </a:rPr>
              <a:t>Fingolimod</a:t>
            </a:r>
            <a:endParaRPr lang="en-GB" sz="1500" b="1" kern="0" baseline="30000" dirty="0">
              <a:solidFill>
                <a:srgbClr val="FFFFFF"/>
              </a:solidFill>
              <a:ea typeface="Arial Regular" charset="0"/>
              <a:cs typeface="Arial Regular" charset="0"/>
              <a:sym typeface="Calibri"/>
            </a:endParaRPr>
          </a:p>
        </p:txBody>
      </p:sp>
      <p:sp>
        <p:nvSpPr>
          <p:cNvPr id="12" name="Shape 988"/>
          <p:cNvSpPr/>
          <p:nvPr/>
        </p:nvSpPr>
        <p:spPr>
          <a:xfrm>
            <a:off x="725381" y="4730739"/>
            <a:ext cx="2454699" cy="450725"/>
          </a:xfrm>
          <a:prstGeom prst="rect">
            <a:avLst/>
          </a:prstGeom>
          <a:solidFill>
            <a:schemeClr val="accent1"/>
          </a:solidFill>
          <a:ln>
            <a:noFill/>
          </a:ln>
        </p:spPr>
        <p:txBody>
          <a:bodyPr lIns="91423" tIns="45699" rIns="91423" bIns="45699" anchor="ctr" anchorCtr="0">
            <a:noAutofit/>
          </a:bodyPr>
          <a:lstStyle/>
          <a:p>
            <a:pPr algn="ctr">
              <a:buSzPct val="25000"/>
            </a:pPr>
            <a:r>
              <a:rPr lang="en-GB" sz="1500" b="1" kern="0" dirty="0">
                <a:solidFill>
                  <a:srgbClr val="FFFFFF"/>
                </a:solidFill>
                <a:ea typeface="Arial Regular" charset="0"/>
                <a:cs typeface="Arial Regular" charset="0"/>
                <a:sym typeface="Calibri"/>
              </a:rPr>
              <a:t>Alemtuzumab</a:t>
            </a:r>
            <a:endParaRPr lang="en-GB" sz="1500" b="1" kern="0" baseline="30000" dirty="0">
              <a:solidFill>
                <a:srgbClr val="FFFFFF"/>
              </a:solidFill>
              <a:ea typeface="Arial Regular" charset="0"/>
              <a:cs typeface="Arial Regular" charset="0"/>
              <a:sym typeface="Calibri"/>
            </a:endParaRPr>
          </a:p>
        </p:txBody>
      </p:sp>
      <p:pic>
        <p:nvPicPr>
          <p:cNvPr id="15" name="Shape 991"/>
          <p:cNvPicPr preferRelativeResize="0"/>
          <p:nvPr/>
        </p:nvPicPr>
        <p:blipFill rotWithShape="1">
          <a:blip r:embed="rId2" cstate="print">
            <a:alphaModFix/>
          </a:blip>
          <a:srcRect/>
          <a:stretch/>
        </p:blipFill>
        <p:spPr>
          <a:xfrm>
            <a:off x="3400021" y="2692464"/>
            <a:ext cx="7295413" cy="457091"/>
          </a:xfrm>
          <a:prstGeom prst="rect">
            <a:avLst/>
          </a:prstGeom>
          <a:noFill/>
          <a:ln>
            <a:noFill/>
          </a:ln>
        </p:spPr>
      </p:pic>
      <p:grpSp>
        <p:nvGrpSpPr>
          <p:cNvPr id="16" name="Shape 992"/>
          <p:cNvGrpSpPr/>
          <p:nvPr/>
        </p:nvGrpSpPr>
        <p:grpSpPr>
          <a:xfrm>
            <a:off x="3436655" y="3200003"/>
            <a:ext cx="7295543" cy="453293"/>
            <a:chOff x="1968382" y="1668705"/>
            <a:chExt cx="7606780" cy="508370"/>
          </a:xfrm>
        </p:grpSpPr>
        <p:pic>
          <p:nvPicPr>
            <p:cNvPr id="17" name="Shape 993"/>
            <p:cNvPicPr preferRelativeResize="0"/>
            <p:nvPr/>
          </p:nvPicPr>
          <p:blipFill rotWithShape="1">
            <a:blip r:embed="rId3" cstate="print">
              <a:alphaModFix/>
            </a:blip>
            <a:srcRect/>
            <a:stretch/>
          </p:blipFill>
          <p:spPr>
            <a:xfrm>
              <a:off x="1968382" y="1668705"/>
              <a:ext cx="3782490" cy="506012"/>
            </a:xfrm>
            <a:prstGeom prst="rect">
              <a:avLst/>
            </a:prstGeom>
            <a:noFill/>
            <a:ln>
              <a:noFill/>
            </a:ln>
          </p:spPr>
        </p:pic>
        <p:pic>
          <p:nvPicPr>
            <p:cNvPr id="18" name="Shape 994"/>
            <p:cNvPicPr preferRelativeResize="0"/>
            <p:nvPr/>
          </p:nvPicPr>
          <p:blipFill rotWithShape="1">
            <a:blip r:embed="rId3" cstate="print">
              <a:alphaModFix/>
            </a:blip>
            <a:srcRect/>
            <a:stretch/>
          </p:blipFill>
          <p:spPr>
            <a:xfrm>
              <a:off x="5808876" y="1671063"/>
              <a:ext cx="3766286" cy="506012"/>
            </a:xfrm>
            <a:prstGeom prst="rect">
              <a:avLst/>
            </a:prstGeom>
            <a:noFill/>
            <a:ln>
              <a:noFill/>
            </a:ln>
          </p:spPr>
        </p:pic>
      </p:grpSp>
      <p:sp>
        <p:nvSpPr>
          <p:cNvPr id="20" name="Shape 1000"/>
          <p:cNvSpPr txBox="1"/>
          <p:nvPr/>
        </p:nvSpPr>
        <p:spPr>
          <a:xfrm flipH="1">
            <a:off x="3421193" y="1373777"/>
            <a:ext cx="635123"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a:t>
            </a:r>
            <a:r>
              <a:rPr lang="en-GB" sz="800" b="1" kern="0" dirty="0">
                <a:solidFill>
                  <a:srgbClr val="3F3F3F"/>
                </a:solidFill>
                <a:latin typeface="Arial Regular" charset="0"/>
                <a:ea typeface="Arial Regular" charset="0"/>
                <a:cs typeface="Arial Regular" charset="0"/>
                <a:sym typeface="Calibri"/>
              </a:rPr>
              <a:t> 1</a:t>
            </a:r>
          </a:p>
        </p:txBody>
      </p:sp>
      <p:sp>
        <p:nvSpPr>
          <p:cNvPr id="32" name="Shape 1014"/>
          <p:cNvSpPr/>
          <p:nvPr/>
        </p:nvSpPr>
        <p:spPr>
          <a:xfrm>
            <a:off x="725381" y="2183799"/>
            <a:ext cx="2454699" cy="450724"/>
          </a:xfrm>
          <a:prstGeom prst="rect">
            <a:avLst/>
          </a:prstGeom>
          <a:solidFill>
            <a:schemeClr val="accent1"/>
          </a:solidFill>
          <a:ln>
            <a:noFill/>
          </a:ln>
        </p:spPr>
        <p:txBody>
          <a:bodyPr lIns="91423" tIns="45699" rIns="91423" bIns="45699" anchor="ctr" anchorCtr="0">
            <a:noAutofit/>
          </a:bodyPr>
          <a:lstStyle/>
          <a:p>
            <a:pPr algn="ctr">
              <a:buSzPct val="25000"/>
            </a:pPr>
            <a:r>
              <a:rPr lang="en-GB" sz="1500" b="1" kern="0" dirty="0">
                <a:solidFill>
                  <a:srgbClr val="FFFFFF"/>
                </a:solidFill>
                <a:ea typeface="Arial Regular" charset="0"/>
                <a:cs typeface="Arial Regular" charset="0"/>
                <a:sym typeface="Calibri"/>
              </a:rPr>
              <a:t>Glatiramer acetate (40mg)</a:t>
            </a:r>
            <a:endParaRPr lang="en-GB" sz="1500" b="1" kern="0" baseline="30000" dirty="0">
              <a:solidFill>
                <a:srgbClr val="FFFFFF"/>
              </a:solidFill>
              <a:ea typeface="Arial Regular" charset="0"/>
              <a:cs typeface="Arial Regular" charset="0"/>
              <a:sym typeface="Calibri"/>
            </a:endParaRPr>
          </a:p>
        </p:txBody>
      </p:sp>
      <p:sp>
        <p:nvSpPr>
          <p:cNvPr id="33" name="Shape 1015"/>
          <p:cNvSpPr/>
          <p:nvPr/>
        </p:nvSpPr>
        <p:spPr>
          <a:xfrm>
            <a:off x="725381" y="1674408"/>
            <a:ext cx="2454699" cy="450725"/>
          </a:xfrm>
          <a:prstGeom prst="rect">
            <a:avLst/>
          </a:prstGeom>
          <a:solidFill>
            <a:schemeClr val="accent1"/>
          </a:solidFill>
          <a:ln>
            <a:noFill/>
          </a:ln>
        </p:spPr>
        <p:txBody>
          <a:bodyPr lIns="91423" tIns="45699" rIns="91423" bIns="45699" anchor="ctr" anchorCtr="0">
            <a:noAutofit/>
          </a:bodyPr>
          <a:lstStyle/>
          <a:p>
            <a:pPr algn="ctr">
              <a:buSzPct val="25000"/>
            </a:pPr>
            <a:r>
              <a:rPr lang="en-GB" sz="1500" b="1" kern="0" dirty="0">
                <a:solidFill>
                  <a:srgbClr val="FFFFFF"/>
                </a:solidFill>
                <a:ea typeface="Arial Regular" charset="0"/>
                <a:cs typeface="Arial Regular" charset="0"/>
                <a:sym typeface="Calibri"/>
              </a:rPr>
              <a:t>SC Interferon β-1a (</a:t>
            </a:r>
            <a:r>
              <a:rPr lang="en-GB" sz="1500" b="1" kern="0" dirty="0" err="1">
                <a:solidFill>
                  <a:srgbClr val="FFFFFF"/>
                </a:solidFill>
                <a:ea typeface="Arial Regular" charset="0"/>
                <a:cs typeface="Arial Regular" charset="0"/>
                <a:sym typeface="Calibri"/>
              </a:rPr>
              <a:t>Rebif</a:t>
            </a:r>
            <a:r>
              <a:rPr lang="en-GB" sz="1500" b="1" kern="0" dirty="0">
                <a:solidFill>
                  <a:srgbClr val="FFFFFF"/>
                </a:solidFill>
                <a:ea typeface="Arial Regular" charset="0"/>
                <a:cs typeface="Arial Regular" charset="0"/>
                <a:sym typeface="Calibri"/>
              </a:rPr>
              <a:t>)</a:t>
            </a:r>
            <a:endParaRPr lang="en-GB" sz="1500" b="1" kern="0" baseline="30000" dirty="0">
              <a:solidFill>
                <a:srgbClr val="FFFFFF"/>
              </a:solidFill>
              <a:ea typeface="Arial Regular" charset="0"/>
              <a:cs typeface="Arial Regular" charset="0"/>
              <a:sym typeface="Calibri"/>
            </a:endParaRPr>
          </a:p>
        </p:txBody>
      </p:sp>
      <p:pic>
        <p:nvPicPr>
          <p:cNvPr id="35" name="Shape 1017"/>
          <p:cNvPicPr preferRelativeResize="0"/>
          <p:nvPr/>
        </p:nvPicPr>
        <p:blipFill rotWithShape="1">
          <a:blip r:embed="rId4" cstate="print">
            <a:alphaModFix/>
          </a:blip>
          <a:srcRect/>
          <a:stretch/>
        </p:blipFill>
        <p:spPr>
          <a:xfrm>
            <a:off x="3412148" y="1677065"/>
            <a:ext cx="7295413" cy="446144"/>
          </a:xfrm>
          <a:prstGeom prst="rect">
            <a:avLst/>
          </a:prstGeom>
          <a:noFill/>
          <a:ln>
            <a:noFill/>
          </a:ln>
        </p:spPr>
      </p:pic>
      <p:sp>
        <p:nvSpPr>
          <p:cNvPr id="36" name="Shape 1019"/>
          <p:cNvSpPr txBox="1"/>
          <p:nvPr/>
        </p:nvSpPr>
        <p:spPr>
          <a:xfrm>
            <a:off x="10839091" y="1717975"/>
            <a:ext cx="782684" cy="288647"/>
          </a:xfrm>
          <a:prstGeom prst="rect">
            <a:avLst/>
          </a:prstGeom>
          <a:noFill/>
          <a:ln>
            <a:noFill/>
          </a:ln>
        </p:spPr>
        <p:txBody>
          <a:bodyPr lIns="91423" tIns="45699" rIns="91423" bIns="45699" anchor="t" anchorCtr="0">
            <a:noAutofit/>
          </a:bodyPr>
          <a:lstStyle/>
          <a:p>
            <a:pPr algn="ctr">
              <a:buSzPct val="25000"/>
            </a:pPr>
            <a:r>
              <a:rPr lang="en-GB" sz="1600" b="1" kern="0" dirty="0">
                <a:solidFill>
                  <a:srgbClr val="3F3F3F"/>
                </a:solidFill>
                <a:latin typeface="Arial Regular" charset="0"/>
                <a:ea typeface="Arial Regular" charset="0"/>
                <a:cs typeface="Arial Regular" charset="0"/>
                <a:sym typeface="Calibri"/>
              </a:rPr>
              <a:t>156</a:t>
            </a:r>
          </a:p>
        </p:txBody>
      </p:sp>
      <p:sp>
        <p:nvSpPr>
          <p:cNvPr id="39" name="Shape 1022"/>
          <p:cNvSpPr txBox="1"/>
          <p:nvPr/>
        </p:nvSpPr>
        <p:spPr>
          <a:xfrm>
            <a:off x="10839091" y="3235198"/>
            <a:ext cx="782684" cy="288647"/>
          </a:xfrm>
          <a:prstGeom prst="rect">
            <a:avLst/>
          </a:prstGeom>
          <a:noFill/>
          <a:ln>
            <a:noFill/>
          </a:ln>
        </p:spPr>
        <p:txBody>
          <a:bodyPr lIns="91423" tIns="45699" rIns="91423" bIns="45699" anchor="t" anchorCtr="0">
            <a:noAutofit/>
          </a:bodyPr>
          <a:lstStyle/>
          <a:p>
            <a:pPr algn="ctr">
              <a:buSzPct val="25000"/>
            </a:pPr>
            <a:r>
              <a:rPr lang="en-GB" sz="1600" b="1" kern="0" dirty="0">
                <a:solidFill>
                  <a:srgbClr val="3F3F3F"/>
                </a:solidFill>
                <a:latin typeface="Arial Regular" charset="0"/>
                <a:ea typeface="Arial Regular" charset="0"/>
                <a:cs typeface="Arial Regular" charset="0"/>
                <a:sym typeface="Calibri"/>
              </a:rPr>
              <a:t>730</a:t>
            </a:r>
          </a:p>
        </p:txBody>
      </p:sp>
      <p:sp>
        <p:nvSpPr>
          <p:cNvPr id="40" name="Shape 1023"/>
          <p:cNvSpPr txBox="1"/>
          <p:nvPr/>
        </p:nvSpPr>
        <p:spPr>
          <a:xfrm>
            <a:off x="10839091" y="4792419"/>
            <a:ext cx="782684" cy="288647"/>
          </a:xfrm>
          <a:prstGeom prst="rect">
            <a:avLst/>
          </a:prstGeom>
          <a:noFill/>
          <a:ln>
            <a:noFill/>
          </a:ln>
        </p:spPr>
        <p:txBody>
          <a:bodyPr lIns="91423" tIns="45699" rIns="91423" bIns="45699" anchor="t" anchorCtr="0">
            <a:noAutofit/>
          </a:bodyPr>
          <a:lstStyle/>
          <a:p>
            <a:pPr algn="ctr">
              <a:buSzPct val="25000"/>
            </a:pPr>
            <a:r>
              <a:rPr lang="en-GB" sz="1600" b="1" kern="0" dirty="0">
                <a:solidFill>
                  <a:srgbClr val="3F3F3F"/>
                </a:solidFill>
                <a:latin typeface="Arial Regular" charset="0"/>
                <a:ea typeface="Arial Regular" charset="0"/>
                <a:cs typeface="Arial Regular" charset="0"/>
                <a:sym typeface="Calibri"/>
              </a:rPr>
              <a:t>5</a:t>
            </a:r>
          </a:p>
        </p:txBody>
      </p:sp>
      <p:sp>
        <p:nvSpPr>
          <p:cNvPr id="41" name="Shape 1024"/>
          <p:cNvSpPr txBox="1"/>
          <p:nvPr/>
        </p:nvSpPr>
        <p:spPr>
          <a:xfrm>
            <a:off x="10921826" y="3777150"/>
            <a:ext cx="540319" cy="288647"/>
          </a:xfrm>
          <a:prstGeom prst="rect">
            <a:avLst/>
          </a:prstGeom>
          <a:noFill/>
          <a:ln>
            <a:noFill/>
          </a:ln>
        </p:spPr>
        <p:txBody>
          <a:bodyPr lIns="91423" tIns="45699" rIns="91423" bIns="45699" anchor="t" anchorCtr="0">
            <a:noAutofit/>
          </a:bodyPr>
          <a:lstStyle/>
          <a:p>
            <a:pPr algn="ctr">
              <a:buSzPct val="25000"/>
            </a:pPr>
            <a:r>
              <a:rPr lang="en-GB" sz="1600" b="1" kern="0" dirty="0">
                <a:solidFill>
                  <a:srgbClr val="3F3F3F"/>
                </a:solidFill>
                <a:latin typeface="Arial Regular" charset="0"/>
                <a:ea typeface="Arial Regular" charset="0"/>
                <a:cs typeface="Arial Regular" charset="0"/>
                <a:sym typeface="Calibri"/>
              </a:rPr>
              <a:t>12</a:t>
            </a:r>
          </a:p>
        </p:txBody>
      </p:sp>
      <p:sp>
        <p:nvSpPr>
          <p:cNvPr id="42" name="Shape 1025"/>
          <p:cNvSpPr txBox="1"/>
          <p:nvPr/>
        </p:nvSpPr>
        <p:spPr>
          <a:xfrm>
            <a:off x="10839091" y="2236907"/>
            <a:ext cx="782684" cy="288647"/>
          </a:xfrm>
          <a:prstGeom prst="rect">
            <a:avLst/>
          </a:prstGeom>
          <a:noFill/>
          <a:ln>
            <a:noFill/>
          </a:ln>
        </p:spPr>
        <p:txBody>
          <a:bodyPr lIns="91423" tIns="45699" rIns="91423" bIns="45699" anchor="t" anchorCtr="0">
            <a:noAutofit/>
          </a:bodyPr>
          <a:lstStyle/>
          <a:p>
            <a:pPr algn="ctr">
              <a:buSzPct val="25000"/>
            </a:pPr>
            <a:r>
              <a:rPr lang="en-GB" sz="1600" b="1" kern="0" dirty="0">
                <a:solidFill>
                  <a:srgbClr val="3F3F3F"/>
                </a:solidFill>
                <a:latin typeface="Arial Regular" charset="0"/>
                <a:ea typeface="Arial Regular" charset="0"/>
                <a:cs typeface="Arial Regular" charset="0"/>
                <a:sym typeface="Calibri"/>
              </a:rPr>
              <a:t>156</a:t>
            </a:r>
          </a:p>
        </p:txBody>
      </p:sp>
      <p:sp>
        <p:nvSpPr>
          <p:cNvPr id="43" name="Shape 1026"/>
          <p:cNvSpPr txBox="1"/>
          <p:nvPr/>
        </p:nvSpPr>
        <p:spPr>
          <a:xfrm>
            <a:off x="10839091" y="4273346"/>
            <a:ext cx="782684" cy="288647"/>
          </a:xfrm>
          <a:prstGeom prst="rect">
            <a:avLst/>
          </a:prstGeom>
          <a:noFill/>
          <a:ln>
            <a:noFill/>
          </a:ln>
        </p:spPr>
        <p:txBody>
          <a:bodyPr lIns="91423" tIns="45699" rIns="91423" bIns="45699" anchor="t" anchorCtr="0">
            <a:noAutofit/>
          </a:bodyPr>
          <a:lstStyle/>
          <a:p>
            <a:pPr algn="ctr">
              <a:buSzPct val="25000"/>
            </a:pPr>
            <a:r>
              <a:rPr lang="en-GB" sz="1600" b="1" kern="0" dirty="0">
                <a:solidFill>
                  <a:srgbClr val="3F3F3F"/>
                </a:solidFill>
                <a:latin typeface="Arial Regular" charset="0"/>
                <a:ea typeface="Arial Regular" charset="0"/>
                <a:cs typeface="Arial Regular" charset="0"/>
                <a:sym typeface="Calibri"/>
              </a:rPr>
              <a:t>365</a:t>
            </a:r>
          </a:p>
        </p:txBody>
      </p:sp>
      <p:sp>
        <p:nvSpPr>
          <p:cNvPr id="44" name="Shape 1027"/>
          <p:cNvSpPr txBox="1"/>
          <p:nvPr/>
        </p:nvSpPr>
        <p:spPr>
          <a:xfrm>
            <a:off x="10839091" y="2754226"/>
            <a:ext cx="782684" cy="288647"/>
          </a:xfrm>
          <a:prstGeom prst="rect">
            <a:avLst/>
          </a:prstGeom>
          <a:noFill/>
          <a:ln>
            <a:noFill/>
          </a:ln>
        </p:spPr>
        <p:txBody>
          <a:bodyPr lIns="91423" tIns="45699" rIns="91423" bIns="45699" anchor="t" anchorCtr="0">
            <a:noAutofit/>
          </a:bodyPr>
          <a:lstStyle/>
          <a:p>
            <a:pPr algn="ctr">
              <a:buSzPct val="25000"/>
            </a:pPr>
            <a:r>
              <a:rPr lang="en-GB" sz="1600" b="1" kern="0" dirty="0">
                <a:solidFill>
                  <a:srgbClr val="3F3F3F"/>
                </a:solidFill>
                <a:latin typeface="Arial Regular" charset="0"/>
                <a:ea typeface="Arial Regular" charset="0"/>
                <a:cs typeface="Arial Regular" charset="0"/>
                <a:sym typeface="Calibri"/>
              </a:rPr>
              <a:t>365</a:t>
            </a:r>
          </a:p>
        </p:txBody>
      </p:sp>
      <p:pic>
        <p:nvPicPr>
          <p:cNvPr id="48" name="Shape 1033"/>
          <p:cNvPicPr preferRelativeResize="0"/>
          <p:nvPr/>
        </p:nvPicPr>
        <p:blipFill rotWithShape="1">
          <a:blip r:embed="rId2" cstate="print">
            <a:alphaModFix/>
          </a:blip>
          <a:srcRect/>
          <a:stretch/>
        </p:blipFill>
        <p:spPr>
          <a:xfrm>
            <a:off x="3441255" y="4223271"/>
            <a:ext cx="7295413" cy="442235"/>
          </a:xfrm>
          <a:prstGeom prst="rect">
            <a:avLst/>
          </a:prstGeom>
          <a:noFill/>
          <a:ln>
            <a:noFill/>
          </a:ln>
        </p:spPr>
      </p:pic>
      <p:sp>
        <p:nvSpPr>
          <p:cNvPr id="49" name="Shape 990"/>
          <p:cNvSpPr/>
          <p:nvPr/>
        </p:nvSpPr>
        <p:spPr>
          <a:xfrm>
            <a:off x="725381" y="5257800"/>
            <a:ext cx="2454699" cy="450725"/>
          </a:xfrm>
          <a:prstGeom prst="rect">
            <a:avLst/>
          </a:prstGeom>
          <a:solidFill>
            <a:schemeClr val="accent1"/>
          </a:solidFill>
          <a:ln>
            <a:noFill/>
          </a:ln>
        </p:spPr>
        <p:txBody>
          <a:bodyPr lIns="91423" tIns="45699" rIns="91423" bIns="45699" anchor="ctr" anchorCtr="0">
            <a:noAutofit/>
          </a:bodyPr>
          <a:lstStyle/>
          <a:p>
            <a:pPr algn="ctr">
              <a:buSzPct val="25000"/>
            </a:pPr>
            <a:r>
              <a:rPr lang="en-GB" sz="1500" b="1" kern="0" dirty="0">
                <a:solidFill>
                  <a:srgbClr val="FFFFFF"/>
                </a:solidFill>
                <a:ea typeface="Arial Regular" charset="0"/>
                <a:cs typeface="Arial Regular" charset="0"/>
                <a:sym typeface="Calibri"/>
              </a:rPr>
              <a:t>Ocrelizumab</a:t>
            </a:r>
            <a:endParaRPr lang="en-GB" sz="1500" b="1" kern="0" baseline="30000" dirty="0">
              <a:solidFill>
                <a:srgbClr val="FFFFFF"/>
              </a:solidFill>
              <a:ea typeface="Arial Regular" charset="0"/>
              <a:cs typeface="Arial Regular" charset="0"/>
              <a:sym typeface="Calibri"/>
            </a:endParaRPr>
          </a:p>
        </p:txBody>
      </p:sp>
      <p:sp>
        <p:nvSpPr>
          <p:cNvPr id="50" name="Shape 1020"/>
          <p:cNvSpPr txBox="1"/>
          <p:nvPr/>
        </p:nvSpPr>
        <p:spPr>
          <a:xfrm>
            <a:off x="10839091" y="5261442"/>
            <a:ext cx="782684" cy="288647"/>
          </a:xfrm>
          <a:prstGeom prst="rect">
            <a:avLst/>
          </a:prstGeom>
          <a:noFill/>
          <a:ln>
            <a:noFill/>
          </a:ln>
        </p:spPr>
        <p:txBody>
          <a:bodyPr lIns="91423" tIns="45699" rIns="91423" bIns="45699" anchor="t" anchorCtr="0">
            <a:noAutofit/>
          </a:bodyPr>
          <a:lstStyle/>
          <a:p>
            <a:pPr algn="ctr">
              <a:buSzPct val="25000"/>
            </a:pPr>
            <a:r>
              <a:rPr lang="en-GB" sz="1600" b="1" kern="0" dirty="0">
                <a:solidFill>
                  <a:srgbClr val="3F3F3F"/>
                </a:solidFill>
                <a:latin typeface="Arial Regular" charset="0"/>
                <a:ea typeface="Arial Regular" charset="0"/>
                <a:cs typeface="Arial Regular" charset="0"/>
                <a:sym typeface="Calibri"/>
              </a:rPr>
              <a:t>2</a:t>
            </a:r>
            <a:endParaRPr lang="en-GB" sz="1600" b="1" kern="0" baseline="30000" dirty="0">
              <a:solidFill>
                <a:srgbClr val="3F3F3F"/>
              </a:solidFill>
              <a:latin typeface="Arial Regular" charset="0"/>
              <a:ea typeface="Arial Regular" charset="0"/>
              <a:cs typeface="Arial Regular" charset="0"/>
              <a:sym typeface="Calibri"/>
            </a:endParaRPr>
          </a:p>
        </p:txBody>
      </p:sp>
      <p:grpSp>
        <p:nvGrpSpPr>
          <p:cNvPr id="51" name="Group 9"/>
          <p:cNvGrpSpPr>
            <a:grpSpLocks noChangeAspect="1"/>
          </p:cNvGrpSpPr>
          <p:nvPr/>
        </p:nvGrpSpPr>
        <p:grpSpPr bwMode="auto">
          <a:xfrm>
            <a:off x="3418089" y="4795811"/>
            <a:ext cx="129299" cy="205584"/>
            <a:chOff x="3622" y="1762"/>
            <a:chExt cx="262" cy="479"/>
          </a:xfrm>
        </p:grpSpPr>
        <p:sp>
          <p:nvSpPr>
            <p:cNvPr id="5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5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5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5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5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5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5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5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6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61" name="Group 9"/>
          <p:cNvGrpSpPr>
            <a:grpSpLocks noChangeAspect="1"/>
          </p:cNvGrpSpPr>
          <p:nvPr/>
        </p:nvGrpSpPr>
        <p:grpSpPr bwMode="auto">
          <a:xfrm>
            <a:off x="4221047" y="3773720"/>
            <a:ext cx="190775" cy="303331"/>
            <a:chOff x="3622" y="1762"/>
            <a:chExt cx="262" cy="479"/>
          </a:xfrm>
        </p:grpSpPr>
        <p:sp>
          <p:nvSpPr>
            <p:cNvPr id="6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6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6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6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6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6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6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6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7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71" name="Group 9"/>
          <p:cNvGrpSpPr>
            <a:grpSpLocks noChangeAspect="1"/>
          </p:cNvGrpSpPr>
          <p:nvPr/>
        </p:nvGrpSpPr>
        <p:grpSpPr bwMode="auto">
          <a:xfrm>
            <a:off x="4830647" y="3773720"/>
            <a:ext cx="190775" cy="303331"/>
            <a:chOff x="3622" y="1762"/>
            <a:chExt cx="262" cy="479"/>
          </a:xfrm>
        </p:grpSpPr>
        <p:sp>
          <p:nvSpPr>
            <p:cNvPr id="7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7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7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7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7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7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7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7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8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81" name="Group 9"/>
          <p:cNvGrpSpPr>
            <a:grpSpLocks noChangeAspect="1"/>
          </p:cNvGrpSpPr>
          <p:nvPr/>
        </p:nvGrpSpPr>
        <p:grpSpPr bwMode="auto">
          <a:xfrm>
            <a:off x="5456187" y="3773720"/>
            <a:ext cx="190775" cy="303331"/>
            <a:chOff x="3622" y="1762"/>
            <a:chExt cx="262" cy="479"/>
          </a:xfrm>
        </p:grpSpPr>
        <p:sp>
          <p:nvSpPr>
            <p:cNvPr id="8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8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8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8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8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8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8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8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9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91" name="Group 9"/>
          <p:cNvGrpSpPr>
            <a:grpSpLocks noChangeAspect="1"/>
          </p:cNvGrpSpPr>
          <p:nvPr/>
        </p:nvGrpSpPr>
        <p:grpSpPr bwMode="auto">
          <a:xfrm>
            <a:off x="6071181" y="3773720"/>
            <a:ext cx="190775" cy="303331"/>
            <a:chOff x="3622" y="1762"/>
            <a:chExt cx="262" cy="479"/>
          </a:xfrm>
        </p:grpSpPr>
        <p:sp>
          <p:nvSpPr>
            <p:cNvPr id="9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9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9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9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9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9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9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9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0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101" name="Group 9"/>
          <p:cNvGrpSpPr>
            <a:grpSpLocks noChangeAspect="1"/>
          </p:cNvGrpSpPr>
          <p:nvPr/>
        </p:nvGrpSpPr>
        <p:grpSpPr bwMode="auto">
          <a:xfrm>
            <a:off x="6692786" y="3773720"/>
            <a:ext cx="190775" cy="303331"/>
            <a:chOff x="3622" y="1762"/>
            <a:chExt cx="262" cy="479"/>
          </a:xfrm>
        </p:grpSpPr>
        <p:sp>
          <p:nvSpPr>
            <p:cNvPr id="10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0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0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0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0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0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0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0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1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111" name="Group 9"/>
          <p:cNvGrpSpPr>
            <a:grpSpLocks noChangeAspect="1"/>
          </p:cNvGrpSpPr>
          <p:nvPr/>
        </p:nvGrpSpPr>
        <p:grpSpPr bwMode="auto">
          <a:xfrm>
            <a:off x="7302386" y="3773720"/>
            <a:ext cx="190775" cy="303331"/>
            <a:chOff x="3622" y="1762"/>
            <a:chExt cx="262" cy="479"/>
          </a:xfrm>
        </p:grpSpPr>
        <p:sp>
          <p:nvSpPr>
            <p:cNvPr id="11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1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1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1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1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1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1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1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2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121" name="Group 9"/>
          <p:cNvGrpSpPr>
            <a:grpSpLocks noChangeAspect="1"/>
          </p:cNvGrpSpPr>
          <p:nvPr/>
        </p:nvGrpSpPr>
        <p:grpSpPr bwMode="auto">
          <a:xfrm>
            <a:off x="7927926" y="3773720"/>
            <a:ext cx="190775" cy="303331"/>
            <a:chOff x="3622" y="1762"/>
            <a:chExt cx="262" cy="479"/>
          </a:xfrm>
        </p:grpSpPr>
        <p:sp>
          <p:nvSpPr>
            <p:cNvPr id="12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2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2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2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2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2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2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2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3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131" name="Group 9"/>
          <p:cNvGrpSpPr>
            <a:grpSpLocks noChangeAspect="1"/>
          </p:cNvGrpSpPr>
          <p:nvPr/>
        </p:nvGrpSpPr>
        <p:grpSpPr bwMode="auto">
          <a:xfrm>
            <a:off x="8542918" y="3773720"/>
            <a:ext cx="190775" cy="303331"/>
            <a:chOff x="3622" y="1762"/>
            <a:chExt cx="262" cy="479"/>
          </a:xfrm>
        </p:grpSpPr>
        <p:sp>
          <p:nvSpPr>
            <p:cNvPr id="13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3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3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3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3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3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3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3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4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141" name="Group 9"/>
          <p:cNvGrpSpPr>
            <a:grpSpLocks noChangeAspect="1"/>
          </p:cNvGrpSpPr>
          <p:nvPr/>
        </p:nvGrpSpPr>
        <p:grpSpPr bwMode="auto">
          <a:xfrm>
            <a:off x="9164522" y="3773720"/>
            <a:ext cx="190775" cy="303331"/>
            <a:chOff x="3622" y="1762"/>
            <a:chExt cx="262" cy="479"/>
          </a:xfrm>
        </p:grpSpPr>
        <p:sp>
          <p:nvSpPr>
            <p:cNvPr id="14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4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4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4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4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4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4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4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5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151" name="Group 9"/>
          <p:cNvGrpSpPr>
            <a:grpSpLocks noChangeAspect="1"/>
          </p:cNvGrpSpPr>
          <p:nvPr/>
        </p:nvGrpSpPr>
        <p:grpSpPr bwMode="auto">
          <a:xfrm>
            <a:off x="9774122" y="3773720"/>
            <a:ext cx="190775" cy="303331"/>
            <a:chOff x="3622" y="1762"/>
            <a:chExt cx="262" cy="479"/>
          </a:xfrm>
        </p:grpSpPr>
        <p:sp>
          <p:nvSpPr>
            <p:cNvPr id="15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5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5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5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5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5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5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5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6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161" name="Group 9"/>
          <p:cNvGrpSpPr>
            <a:grpSpLocks noChangeAspect="1"/>
          </p:cNvGrpSpPr>
          <p:nvPr/>
        </p:nvGrpSpPr>
        <p:grpSpPr bwMode="auto">
          <a:xfrm>
            <a:off x="10399662" y="3773720"/>
            <a:ext cx="190775" cy="303331"/>
            <a:chOff x="3622" y="1762"/>
            <a:chExt cx="262" cy="479"/>
          </a:xfrm>
        </p:grpSpPr>
        <p:sp>
          <p:nvSpPr>
            <p:cNvPr id="16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6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6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6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6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6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6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6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7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171" name="Group 9"/>
          <p:cNvGrpSpPr>
            <a:grpSpLocks noChangeAspect="1"/>
          </p:cNvGrpSpPr>
          <p:nvPr/>
        </p:nvGrpSpPr>
        <p:grpSpPr bwMode="auto">
          <a:xfrm>
            <a:off x="3616364" y="4795811"/>
            <a:ext cx="129299" cy="205584"/>
            <a:chOff x="3622" y="1762"/>
            <a:chExt cx="262" cy="479"/>
          </a:xfrm>
        </p:grpSpPr>
        <p:sp>
          <p:nvSpPr>
            <p:cNvPr id="17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7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7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7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7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7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7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7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8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181" name="Group 9"/>
          <p:cNvGrpSpPr>
            <a:grpSpLocks noChangeAspect="1"/>
          </p:cNvGrpSpPr>
          <p:nvPr/>
        </p:nvGrpSpPr>
        <p:grpSpPr bwMode="auto">
          <a:xfrm>
            <a:off x="3821874" y="4795811"/>
            <a:ext cx="129299" cy="205584"/>
            <a:chOff x="3622" y="1762"/>
            <a:chExt cx="262" cy="479"/>
          </a:xfrm>
        </p:grpSpPr>
        <p:sp>
          <p:nvSpPr>
            <p:cNvPr id="18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8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8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8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8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8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8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8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9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191" name="Group 9"/>
          <p:cNvGrpSpPr>
            <a:grpSpLocks noChangeAspect="1"/>
          </p:cNvGrpSpPr>
          <p:nvPr/>
        </p:nvGrpSpPr>
        <p:grpSpPr bwMode="auto">
          <a:xfrm>
            <a:off x="3554621" y="5006364"/>
            <a:ext cx="129299" cy="205584"/>
            <a:chOff x="3622" y="1762"/>
            <a:chExt cx="262" cy="479"/>
          </a:xfrm>
        </p:grpSpPr>
        <p:sp>
          <p:nvSpPr>
            <p:cNvPr id="19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9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9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9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9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9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9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19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0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201" name="Group 9"/>
          <p:cNvGrpSpPr>
            <a:grpSpLocks noChangeAspect="1"/>
          </p:cNvGrpSpPr>
          <p:nvPr/>
        </p:nvGrpSpPr>
        <p:grpSpPr bwMode="auto">
          <a:xfrm>
            <a:off x="3740120" y="5006364"/>
            <a:ext cx="129299" cy="205584"/>
            <a:chOff x="3622" y="1762"/>
            <a:chExt cx="262" cy="479"/>
          </a:xfrm>
        </p:grpSpPr>
        <p:sp>
          <p:nvSpPr>
            <p:cNvPr id="20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0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0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0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0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0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0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0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1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211" name="Group 9"/>
          <p:cNvGrpSpPr>
            <a:grpSpLocks noChangeAspect="1"/>
          </p:cNvGrpSpPr>
          <p:nvPr/>
        </p:nvGrpSpPr>
        <p:grpSpPr bwMode="auto">
          <a:xfrm>
            <a:off x="3639022" y="3773720"/>
            <a:ext cx="190775" cy="303331"/>
            <a:chOff x="3622" y="1762"/>
            <a:chExt cx="262" cy="479"/>
          </a:xfrm>
        </p:grpSpPr>
        <p:sp>
          <p:nvSpPr>
            <p:cNvPr id="21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1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1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1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1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1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1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1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2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221" name="Group 9"/>
          <p:cNvGrpSpPr>
            <a:grpSpLocks noChangeAspect="1"/>
          </p:cNvGrpSpPr>
          <p:nvPr/>
        </p:nvGrpSpPr>
        <p:grpSpPr bwMode="auto">
          <a:xfrm>
            <a:off x="7238329" y="5342400"/>
            <a:ext cx="190775" cy="303331"/>
            <a:chOff x="3622" y="1762"/>
            <a:chExt cx="262" cy="479"/>
          </a:xfrm>
        </p:grpSpPr>
        <p:sp>
          <p:nvSpPr>
            <p:cNvPr id="22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2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2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2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2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2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2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2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3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sp>
        <p:nvSpPr>
          <p:cNvPr id="243" name="Shape 1012"/>
          <p:cNvSpPr txBox="1"/>
          <p:nvPr/>
        </p:nvSpPr>
        <p:spPr>
          <a:xfrm flipH="1">
            <a:off x="10654869" y="1101075"/>
            <a:ext cx="1074231" cy="289021"/>
          </a:xfrm>
          <a:prstGeom prst="rect">
            <a:avLst/>
          </a:prstGeom>
          <a:noFill/>
          <a:ln>
            <a:noFill/>
          </a:ln>
        </p:spPr>
        <p:txBody>
          <a:bodyPr lIns="91423" tIns="45699" rIns="91423" bIns="45699" anchor="t" anchorCtr="0">
            <a:noAutofit/>
          </a:bodyPr>
          <a:lstStyle/>
          <a:p>
            <a:pPr algn="ctr">
              <a:buSzPct val="25000"/>
            </a:pPr>
            <a:r>
              <a:rPr lang="bs-Latn-BA" sz="1600" b="1" kern="0" dirty="0">
                <a:solidFill>
                  <a:srgbClr val="3F3F3F"/>
                </a:solidFill>
                <a:latin typeface="Arial Regular" charset="0"/>
                <a:ea typeface="Arial Regular" charset="0"/>
                <a:cs typeface="Arial Regular" charset="0"/>
                <a:sym typeface="Calibri"/>
              </a:rPr>
              <a:t>Godišnje</a:t>
            </a:r>
            <a:endParaRPr lang="en-GB" sz="1600" b="1" kern="0" dirty="0">
              <a:solidFill>
                <a:srgbClr val="3F3F3F"/>
              </a:solidFill>
              <a:latin typeface="Arial Regular" charset="0"/>
              <a:ea typeface="Arial Regular" charset="0"/>
              <a:cs typeface="Arial Regular" charset="0"/>
              <a:sym typeface="Calibri"/>
            </a:endParaRPr>
          </a:p>
        </p:txBody>
      </p:sp>
      <p:pic>
        <p:nvPicPr>
          <p:cNvPr id="244" name="Shape 1017"/>
          <p:cNvPicPr preferRelativeResize="0"/>
          <p:nvPr/>
        </p:nvPicPr>
        <p:blipFill rotWithShape="1">
          <a:blip r:embed="rId4" cstate="print">
            <a:alphaModFix/>
          </a:blip>
          <a:srcRect/>
          <a:stretch/>
        </p:blipFill>
        <p:spPr>
          <a:xfrm>
            <a:off x="3412148" y="2191199"/>
            <a:ext cx="7295413" cy="446144"/>
          </a:xfrm>
          <a:prstGeom prst="rect">
            <a:avLst/>
          </a:prstGeom>
          <a:noFill/>
          <a:ln>
            <a:noFill/>
          </a:ln>
        </p:spPr>
      </p:pic>
      <p:grpSp>
        <p:nvGrpSpPr>
          <p:cNvPr id="3" name="Group 2"/>
          <p:cNvGrpSpPr/>
          <p:nvPr/>
        </p:nvGrpSpPr>
        <p:grpSpPr>
          <a:xfrm>
            <a:off x="3453392" y="5371795"/>
            <a:ext cx="353791" cy="227283"/>
            <a:chOff x="3238063" y="6356868"/>
            <a:chExt cx="437821" cy="303330"/>
          </a:xfrm>
        </p:grpSpPr>
        <p:grpSp>
          <p:nvGrpSpPr>
            <p:cNvPr id="231" name="Group 9"/>
            <p:cNvGrpSpPr>
              <a:grpSpLocks noChangeAspect="1"/>
            </p:cNvGrpSpPr>
            <p:nvPr/>
          </p:nvGrpSpPr>
          <p:grpSpPr bwMode="auto">
            <a:xfrm>
              <a:off x="3485110" y="6356868"/>
              <a:ext cx="190774" cy="303330"/>
              <a:chOff x="3622" y="1762"/>
              <a:chExt cx="262" cy="479"/>
            </a:xfrm>
          </p:grpSpPr>
          <p:sp>
            <p:nvSpPr>
              <p:cNvPr id="232"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33"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34"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35"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36"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37"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38"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39"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40"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nvGrpSpPr>
            <p:cNvPr id="242" name="Group 9"/>
            <p:cNvGrpSpPr>
              <a:grpSpLocks noChangeAspect="1"/>
            </p:cNvGrpSpPr>
            <p:nvPr/>
          </p:nvGrpSpPr>
          <p:grpSpPr bwMode="auto">
            <a:xfrm>
              <a:off x="3238063" y="6356868"/>
              <a:ext cx="190774" cy="303330"/>
              <a:chOff x="3622" y="1762"/>
              <a:chExt cx="262" cy="479"/>
            </a:xfrm>
          </p:grpSpPr>
          <p:sp>
            <p:nvSpPr>
              <p:cNvPr id="245" name="AutoShape 8"/>
              <p:cNvSpPr>
                <a:spLocks noChangeAspect="1" noChangeArrowheads="1" noTextEdit="1"/>
              </p:cNvSpPr>
              <p:nvPr/>
            </p:nvSpPr>
            <p:spPr bwMode="auto">
              <a:xfrm>
                <a:off x="3622" y="1762"/>
                <a:ext cx="262" cy="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46" name="Freeform 10"/>
              <p:cNvSpPr>
                <a:spLocks noEditPoints="1"/>
              </p:cNvSpPr>
              <p:nvPr/>
            </p:nvSpPr>
            <p:spPr bwMode="auto">
              <a:xfrm>
                <a:off x="3621" y="1761"/>
                <a:ext cx="262" cy="336"/>
              </a:xfrm>
              <a:custGeom>
                <a:avLst/>
                <a:gdLst>
                  <a:gd name="T0" fmla="*/ 192 w 252"/>
                  <a:gd name="T1" fmla="*/ 326 h 326"/>
                  <a:gd name="T2" fmla="*/ 60 w 252"/>
                  <a:gd name="T3" fmla="*/ 326 h 326"/>
                  <a:gd name="T4" fmla="*/ 0 w 252"/>
                  <a:gd name="T5" fmla="*/ 266 h 326"/>
                  <a:gd name="T6" fmla="*/ 0 w 252"/>
                  <a:gd name="T7" fmla="*/ 60 h 326"/>
                  <a:gd name="T8" fmla="*/ 60 w 252"/>
                  <a:gd name="T9" fmla="*/ 0 h 326"/>
                  <a:gd name="T10" fmla="*/ 192 w 252"/>
                  <a:gd name="T11" fmla="*/ 0 h 326"/>
                  <a:gd name="T12" fmla="*/ 252 w 252"/>
                  <a:gd name="T13" fmla="*/ 60 h 326"/>
                  <a:gd name="T14" fmla="*/ 252 w 252"/>
                  <a:gd name="T15" fmla="*/ 266 h 326"/>
                  <a:gd name="T16" fmla="*/ 192 w 252"/>
                  <a:gd name="T17" fmla="*/ 326 h 326"/>
                  <a:gd name="T18" fmla="*/ 60 w 252"/>
                  <a:gd name="T19" fmla="*/ 24 h 326"/>
                  <a:gd name="T20" fmla="*/ 24 w 252"/>
                  <a:gd name="T21" fmla="*/ 60 h 326"/>
                  <a:gd name="T22" fmla="*/ 24 w 252"/>
                  <a:gd name="T23" fmla="*/ 266 h 326"/>
                  <a:gd name="T24" fmla="*/ 60 w 252"/>
                  <a:gd name="T25" fmla="*/ 302 h 326"/>
                  <a:gd name="T26" fmla="*/ 192 w 252"/>
                  <a:gd name="T27" fmla="*/ 302 h 326"/>
                  <a:gd name="T28" fmla="*/ 228 w 252"/>
                  <a:gd name="T29" fmla="*/ 266 h 326"/>
                  <a:gd name="T30" fmla="*/ 228 w 252"/>
                  <a:gd name="T31" fmla="*/ 60 h 326"/>
                  <a:gd name="T32" fmla="*/ 192 w 252"/>
                  <a:gd name="T33" fmla="*/ 24 h 326"/>
                  <a:gd name="T34" fmla="*/ 60 w 252"/>
                  <a:gd name="T35"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326">
                    <a:moveTo>
                      <a:pt x="192" y="326"/>
                    </a:moveTo>
                    <a:cubicBezTo>
                      <a:pt x="60" y="326"/>
                      <a:pt x="60" y="326"/>
                      <a:pt x="60" y="326"/>
                    </a:cubicBezTo>
                    <a:cubicBezTo>
                      <a:pt x="27" y="326"/>
                      <a:pt x="0" y="299"/>
                      <a:pt x="0" y="266"/>
                    </a:cubicBezTo>
                    <a:cubicBezTo>
                      <a:pt x="0" y="60"/>
                      <a:pt x="0" y="60"/>
                      <a:pt x="0" y="60"/>
                    </a:cubicBezTo>
                    <a:cubicBezTo>
                      <a:pt x="0" y="27"/>
                      <a:pt x="27" y="0"/>
                      <a:pt x="60" y="0"/>
                    </a:cubicBezTo>
                    <a:cubicBezTo>
                      <a:pt x="192" y="0"/>
                      <a:pt x="192" y="0"/>
                      <a:pt x="192" y="0"/>
                    </a:cubicBezTo>
                    <a:cubicBezTo>
                      <a:pt x="225" y="0"/>
                      <a:pt x="252" y="27"/>
                      <a:pt x="252" y="60"/>
                    </a:cubicBezTo>
                    <a:cubicBezTo>
                      <a:pt x="252" y="266"/>
                      <a:pt x="252" y="266"/>
                      <a:pt x="252" y="266"/>
                    </a:cubicBezTo>
                    <a:cubicBezTo>
                      <a:pt x="252" y="299"/>
                      <a:pt x="225" y="326"/>
                      <a:pt x="192" y="326"/>
                    </a:cubicBezTo>
                    <a:close/>
                    <a:moveTo>
                      <a:pt x="60" y="24"/>
                    </a:moveTo>
                    <a:cubicBezTo>
                      <a:pt x="40" y="24"/>
                      <a:pt x="24" y="40"/>
                      <a:pt x="24" y="60"/>
                    </a:cubicBezTo>
                    <a:cubicBezTo>
                      <a:pt x="24" y="266"/>
                      <a:pt x="24" y="266"/>
                      <a:pt x="24" y="266"/>
                    </a:cubicBezTo>
                    <a:cubicBezTo>
                      <a:pt x="24" y="286"/>
                      <a:pt x="40" y="302"/>
                      <a:pt x="60" y="302"/>
                    </a:cubicBezTo>
                    <a:cubicBezTo>
                      <a:pt x="192" y="302"/>
                      <a:pt x="192" y="302"/>
                      <a:pt x="192" y="302"/>
                    </a:cubicBezTo>
                    <a:cubicBezTo>
                      <a:pt x="212" y="302"/>
                      <a:pt x="228" y="286"/>
                      <a:pt x="228" y="266"/>
                    </a:cubicBezTo>
                    <a:cubicBezTo>
                      <a:pt x="228" y="60"/>
                      <a:pt x="228" y="60"/>
                      <a:pt x="228" y="60"/>
                    </a:cubicBezTo>
                    <a:cubicBezTo>
                      <a:pt x="228" y="40"/>
                      <a:pt x="212" y="24"/>
                      <a:pt x="192" y="24"/>
                    </a:cubicBezTo>
                    <a:lnTo>
                      <a:pt x="60" y="24"/>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47" name="Rectangle 11"/>
              <p:cNvSpPr>
                <a:spLocks noChangeArrowheads="1"/>
              </p:cNvSpPr>
              <p:nvPr/>
            </p:nvSpPr>
            <p:spPr bwMode="auto">
              <a:xfrm>
                <a:off x="3827" y="1848"/>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48" name="Rectangle 12"/>
              <p:cNvSpPr>
                <a:spLocks noChangeArrowheads="1"/>
              </p:cNvSpPr>
              <p:nvPr/>
            </p:nvSpPr>
            <p:spPr bwMode="auto">
              <a:xfrm>
                <a:off x="3827" y="1893"/>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49" name="Rectangle 13"/>
              <p:cNvSpPr>
                <a:spLocks noChangeArrowheads="1"/>
              </p:cNvSpPr>
              <p:nvPr/>
            </p:nvSpPr>
            <p:spPr bwMode="auto">
              <a:xfrm>
                <a:off x="3827" y="1938"/>
                <a:ext cx="43" cy="25"/>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50" name="Rectangle 14"/>
              <p:cNvSpPr>
                <a:spLocks noChangeArrowheads="1"/>
              </p:cNvSpPr>
              <p:nvPr/>
            </p:nvSpPr>
            <p:spPr bwMode="auto">
              <a:xfrm>
                <a:off x="3827" y="1984"/>
                <a:ext cx="43" cy="24"/>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51" name="Freeform 15"/>
              <p:cNvSpPr>
                <a:spLocks/>
              </p:cNvSpPr>
              <p:nvPr/>
            </p:nvSpPr>
            <p:spPr bwMode="auto">
              <a:xfrm>
                <a:off x="3638" y="1984"/>
                <a:ext cx="237" cy="100"/>
              </a:xfrm>
              <a:custGeom>
                <a:avLst/>
                <a:gdLst>
                  <a:gd name="T0" fmla="*/ 0 w 228"/>
                  <a:gd name="T1" fmla="*/ 50 h 98"/>
                  <a:gd name="T2" fmla="*/ 94 w 228"/>
                  <a:gd name="T3" fmla="*/ 36 h 98"/>
                  <a:gd name="T4" fmla="*/ 228 w 228"/>
                  <a:gd name="T5" fmla="*/ 50 h 98"/>
                  <a:gd name="T6" fmla="*/ 180 w 228"/>
                  <a:gd name="T7" fmla="*/ 98 h 98"/>
                  <a:gd name="T8" fmla="*/ 48 w 228"/>
                  <a:gd name="T9" fmla="*/ 98 h 98"/>
                  <a:gd name="T10" fmla="*/ 0 w 228"/>
                  <a:gd name="T11" fmla="*/ 50 h 98"/>
                </a:gdLst>
                <a:ahLst/>
                <a:cxnLst>
                  <a:cxn ang="0">
                    <a:pos x="T0" y="T1"/>
                  </a:cxn>
                  <a:cxn ang="0">
                    <a:pos x="T2" y="T3"/>
                  </a:cxn>
                  <a:cxn ang="0">
                    <a:pos x="T4" y="T5"/>
                  </a:cxn>
                  <a:cxn ang="0">
                    <a:pos x="T6" y="T7"/>
                  </a:cxn>
                  <a:cxn ang="0">
                    <a:pos x="T8" y="T9"/>
                  </a:cxn>
                  <a:cxn ang="0">
                    <a:pos x="T10" y="T11"/>
                  </a:cxn>
                </a:cxnLst>
                <a:rect l="0" t="0" r="r" b="b"/>
                <a:pathLst>
                  <a:path w="228" h="98">
                    <a:moveTo>
                      <a:pt x="0" y="50"/>
                    </a:moveTo>
                    <a:cubicBezTo>
                      <a:pt x="0" y="50"/>
                      <a:pt x="38" y="0"/>
                      <a:pt x="94" y="36"/>
                    </a:cubicBezTo>
                    <a:cubicBezTo>
                      <a:pt x="94" y="36"/>
                      <a:pt x="172" y="86"/>
                      <a:pt x="228" y="50"/>
                    </a:cubicBezTo>
                    <a:cubicBezTo>
                      <a:pt x="228" y="50"/>
                      <a:pt x="224" y="98"/>
                      <a:pt x="180" y="98"/>
                    </a:cubicBezTo>
                    <a:cubicBezTo>
                      <a:pt x="48" y="98"/>
                      <a:pt x="48" y="98"/>
                      <a:pt x="48" y="98"/>
                    </a:cubicBezTo>
                    <a:cubicBezTo>
                      <a:pt x="48" y="98"/>
                      <a:pt x="0" y="94"/>
                      <a:pt x="0" y="50"/>
                    </a:cubicBez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52" name="Rectangle 16"/>
              <p:cNvSpPr>
                <a:spLocks noChangeArrowheads="1"/>
              </p:cNvSpPr>
              <p:nvPr/>
            </p:nvSpPr>
            <p:spPr bwMode="auto">
              <a:xfrm>
                <a:off x="3730" y="2070"/>
                <a:ext cx="52" cy="68"/>
              </a:xfrm>
              <a:prstGeom prst="rect">
                <a:avLst/>
              </a:prstGeom>
              <a:solidFill>
                <a:srgbClr val="0066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sp>
            <p:nvSpPr>
              <p:cNvPr id="253" name="Freeform 17"/>
              <p:cNvSpPr>
                <a:spLocks/>
              </p:cNvSpPr>
              <p:nvPr/>
            </p:nvSpPr>
            <p:spPr bwMode="auto">
              <a:xfrm>
                <a:off x="3733" y="2115"/>
                <a:ext cx="121" cy="127"/>
              </a:xfrm>
              <a:custGeom>
                <a:avLst/>
                <a:gdLst>
                  <a:gd name="T0" fmla="*/ 116 w 116"/>
                  <a:gd name="T1" fmla="*/ 123 h 123"/>
                  <a:gd name="T2" fmla="*/ 29 w 116"/>
                  <a:gd name="T3" fmla="*/ 88 h 123"/>
                  <a:gd name="T4" fmla="*/ 11 w 116"/>
                  <a:gd name="T5" fmla="*/ 0 h 123"/>
                  <a:gd name="T6" fmla="*/ 35 w 116"/>
                  <a:gd name="T7" fmla="*/ 5 h 123"/>
                  <a:gd name="T8" fmla="*/ 23 w 116"/>
                  <a:gd name="T9" fmla="*/ 3 h 123"/>
                  <a:gd name="T10" fmla="*/ 35 w 116"/>
                  <a:gd name="T11" fmla="*/ 5 h 123"/>
                  <a:gd name="T12" fmla="*/ 48 w 116"/>
                  <a:gd name="T13" fmla="*/ 74 h 123"/>
                  <a:gd name="T14" fmla="*/ 116 w 116"/>
                  <a:gd name="T15" fmla="*/ 99 h 123"/>
                  <a:gd name="T16" fmla="*/ 116 w 11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3">
                    <a:moveTo>
                      <a:pt x="116" y="123"/>
                    </a:moveTo>
                    <a:cubicBezTo>
                      <a:pt x="76" y="123"/>
                      <a:pt x="47" y="111"/>
                      <a:pt x="29" y="88"/>
                    </a:cubicBezTo>
                    <a:cubicBezTo>
                      <a:pt x="0" y="52"/>
                      <a:pt x="11" y="2"/>
                      <a:pt x="11" y="0"/>
                    </a:cubicBezTo>
                    <a:cubicBezTo>
                      <a:pt x="35" y="5"/>
                      <a:pt x="35" y="5"/>
                      <a:pt x="35" y="5"/>
                    </a:cubicBezTo>
                    <a:cubicBezTo>
                      <a:pt x="23" y="3"/>
                      <a:pt x="23" y="3"/>
                      <a:pt x="23" y="3"/>
                    </a:cubicBezTo>
                    <a:cubicBezTo>
                      <a:pt x="35" y="5"/>
                      <a:pt x="35" y="5"/>
                      <a:pt x="35" y="5"/>
                    </a:cubicBezTo>
                    <a:cubicBezTo>
                      <a:pt x="35" y="6"/>
                      <a:pt x="26" y="47"/>
                      <a:pt x="48" y="74"/>
                    </a:cubicBezTo>
                    <a:cubicBezTo>
                      <a:pt x="61" y="90"/>
                      <a:pt x="84" y="99"/>
                      <a:pt x="116" y="99"/>
                    </a:cubicBezTo>
                    <a:lnTo>
                      <a:pt x="116" y="123"/>
                    </a:lnTo>
                    <a:close/>
                  </a:path>
                </a:pathLst>
              </a:custGeom>
              <a:solidFill>
                <a:srgbClr val="0066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500" kern="0" dirty="0">
                  <a:solidFill>
                    <a:srgbClr val="3F3F3F"/>
                  </a:solidFill>
                  <a:latin typeface="Imago" panose="020B0500060000020004"/>
                </a:endParaRPr>
              </a:p>
            </p:txBody>
          </p:sp>
        </p:grpSp>
      </p:grpSp>
      <p:sp>
        <p:nvSpPr>
          <p:cNvPr id="254" name="Shape 1000"/>
          <p:cNvSpPr txBox="1"/>
          <p:nvPr/>
        </p:nvSpPr>
        <p:spPr>
          <a:xfrm flipH="1">
            <a:off x="4019989" y="1373775"/>
            <a:ext cx="635123"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a:t>
            </a:r>
            <a:r>
              <a:rPr lang="en-GB" sz="800" b="1" kern="0" dirty="0">
                <a:solidFill>
                  <a:srgbClr val="3F3F3F"/>
                </a:solidFill>
                <a:latin typeface="Arial Regular" charset="0"/>
                <a:ea typeface="Arial Regular" charset="0"/>
                <a:cs typeface="Arial Regular" charset="0"/>
                <a:sym typeface="Calibri"/>
              </a:rPr>
              <a:t> </a:t>
            </a:r>
            <a:r>
              <a:rPr lang="bs-Latn-BA" sz="800" b="1" kern="0" dirty="0">
                <a:solidFill>
                  <a:srgbClr val="3F3F3F"/>
                </a:solidFill>
                <a:latin typeface="Arial Regular" charset="0"/>
                <a:ea typeface="Arial Regular" charset="0"/>
                <a:cs typeface="Arial Regular" charset="0"/>
                <a:sym typeface="Calibri"/>
              </a:rPr>
              <a:t>2</a:t>
            </a:r>
            <a:endParaRPr lang="en-GB" sz="800" b="1" kern="0" dirty="0">
              <a:solidFill>
                <a:srgbClr val="3F3F3F"/>
              </a:solidFill>
              <a:latin typeface="Arial Regular" charset="0"/>
              <a:ea typeface="Arial Regular" charset="0"/>
              <a:cs typeface="Arial Regular" charset="0"/>
              <a:sym typeface="Calibri"/>
            </a:endParaRPr>
          </a:p>
        </p:txBody>
      </p:sp>
      <p:sp>
        <p:nvSpPr>
          <p:cNvPr id="255" name="Shape 1000"/>
          <p:cNvSpPr txBox="1"/>
          <p:nvPr/>
        </p:nvSpPr>
        <p:spPr>
          <a:xfrm flipH="1">
            <a:off x="4655112" y="1370963"/>
            <a:ext cx="635123"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a:t>
            </a:r>
            <a:r>
              <a:rPr lang="en-GB" sz="800" b="1" kern="0" dirty="0">
                <a:solidFill>
                  <a:srgbClr val="3F3F3F"/>
                </a:solidFill>
                <a:latin typeface="Arial Regular" charset="0"/>
                <a:ea typeface="Arial Regular" charset="0"/>
                <a:cs typeface="Arial Regular" charset="0"/>
                <a:sym typeface="Calibri"/>
              </a:rPr>
              <a:t> </a:t>
            </a:r>
            <a:r>
              <a:rPr lang="bs-Latn-BA" sz="800" b="1" kern="0" dirty="0">
                <a:solidFill>
                  <a:srgbClr val="3F3F3F"/>
                </a:solidFill>
                <a:latin typeface="Arial Regular" charset="0"/>
                <a:ea typeface="Arial Regular" charset="0"/>
                <a:cs typeface="Arial Regular" charset="0"/>
                <a:sym typeface="Calibri"/>
              </a:rPr>
              <a:t>3</a:t>
            </a:r>
            <a:endParaRPr lang="en-GB" sz="800" b="1" kern="0" dirty="0">
              <a:solidFill>
                <a:srgbClr val="3F3F3F"/>
              </a:solidFill>
              <a:latin typeface="Arial Regular" charset="0"/>
              <a:ea typeface="Arial Regular" charset="0"/>
              <a:cs typeface="Arial Regular" charset="0"/>
              <a:sym typeface="Calibri"/>
            </a:endParaRPr>
          </a:p>
        </p:txBody>
      </p:sp>
      <p:sp>
        <p:nvSpPr>
          <p:cNvPr id="256" name="Shape 1000"/>
          <p:cNvSpPr txBox="1"/>
          <p:nvPr/>
        </p:nvSpPr>
        <p:spPr>
          <a:xfrm flipH="1">
            <a:off x="5263501" y="1380423"/>
            <a:ext cx="635123"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a:t>
            </a:r>
            <a:r>
              <a:rPr lang="en-GB" sz="800" b="1" kern="0" dirty="0">
                <a:solidFill>
                  <a:srgbClr val="3F3F3F"/>
                </a:solidFill>
                <a:latin typeface="Arial Regular" charset="0"/>
                <a:ea typeface="Arial Regular" charset="0"/>
                <a:cs typeface="Arial Regular" charset="0"/>
                <a:sym typeface="Calibri"/>
              </a:rPr>
              <a:t> </a:t>
            </a:r>
            <a:r>
              <a:rPr lang="bs-Latn-BA" sz="800" b="1" kern="0" dirty="0">
                <a:solidFill>
                  <a:srgbClr val="3F3F3F"/>
                </a:solidFill>
                <a:latin typeface="Arial Regular" charset="0"/>
                <a:ea typeface="Arial Regular" charset="0"/>
                <a:cs typeface="Arial Regular" charset="0"/>
                <a:sym typeface="Calibri"/>
              </a:rPr>
              <a:t>4</a:t>
            </a:r>
            <a:endParaRPr lang="en-GB" sz="800" b="1" kern="0" dirty="0">
              <a:solidFill>
                <a:srgbClr val="3F3F3F"/>
              </a:solidFill>
              <a:latin typeface="Arial Regular" charset="0"/>
              <a:ea typeface="Arial Regular" charset="0"/>
              <a:cs typeface="Arial Regular" charset="0"/>
              <a:sym typeface="Calibri"/>
            </a:endParaRPr>
          </a:p>
        </p:txBody>
      </p:sp>
      <p:sp>
        <p:nvSpPr>
          <p:cNvPr id="257" name="Shape 1000"/>
          <p:cNvSpPr txBox="1"/>
          <p:nvPr/>
        </p:nvSpPr>
        <p:spPr>
          <a:xfrm flipH="1">
            <a:off x="5834443" y="1367857"/>
            <a:ext cx="635123"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 5</a:t>
            </a:r>
            <a:endParaRPr lang="en-GB" sz="800" b="1" kern="0" dirty="0">
              <a:solidFill>
                <a:srgbClr val="3F3F3F"/>
              </a:solidFill>
              <a:latin typeface="Arial Regular" charset="0"/>
              <a:ea typeface="Arial Regular" charset="0"/>
              <a:cs typeface="Arial Regular" charset="0"/>
              <a:sym typeface="Calibri"/>
            </a:endParaRPr>
          </a:p>
        </p:txBody>
      </p:sp>
      <p:sp>
        <p:nvSpPr>
          <p:cNvPr id="258" name="Shape 1000"/>
          <p:cNvSpPr txBox="1"/>
          <p:nvPr/>
        </p:nvSpPr>
        <p:spPr>
          <a:xfrm flipH="1">
            <a:off x="6468573" y="1367855"/>
            <a:ext cx="635123"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a:t>
            </a:r>
            <a:r>
              <a:rPr lang="en-GB" sz="800" b="1" kern="0" dirty="0">
                <a:solidFill>
                  <a:srgbClr val="3F3F3F"/>
                </a:solidFill>
                <a:latin typeface="Arial Regular" charset="0"/>
                <a:ea typeface="Arial Regular" charset="0"/>
                <a:cs typeface="Arial Regular" charset="0"/>
                <a:sym typeface="Calibri"/>
              </a:rPr>
              <a:t> </a:t>
            </a:r>
            <a:r>
              <a:rPr lang="bs-Latn-BA" sz="800" b="1" kern="0" dirty="0">
                <a:solidFill>
                  <a:srgbClr val="3F3F3F"/>
                </a:solidFill>
                <a:latin typeface="Arial Regular" charset="0"/>
                <a:ea typeface="Arial Regular" charset="0"/>
                <a:cs typeface="Arial Regular" charset="0"/>
                <a:sym typeface="Calibri"/>
              </a:rPr>
              <a:t>6</a:t>
            </a:r>
            <a:endParaRPr lang="en-GB" sz="800" b="1" kern="0" dirty="0">
              <a:solidFill>
                <a:srgbClr val="3F3F3F"/>
              </a:solidFill>
              <a:latin typeface="Arial Regular" charset="0"/>
              <a:ea typeface="Arial Regular" charset="0"/>
              <a:cs typeface="Arial Regular" charset="0"/>
              <a:sym typeface="Calibri"/>
            </a:endParaRPr>
          </a:p>
        </p:txBody>
      </p:sp>
      <p:sp>
        <p:nvSpPr>
          <p:cNvPr id="259" name="Shape 1000"/>
          <p:cNvSpPr txBox="1"/>
          <p:nvPr/>
        </p:nvSpPr>
        <p:spPr>
          <a:xfrm flipH="1">
            <a:off x="7093048" y="1370963"/>
            <a:ext cx="635123"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a:t>
            </a:r>
            <a:r>
              <a:rPr lang="en-GB" sz="800" b="1" kern="0" dirty="0">
                <a:solidFill>
                  <a:srgbClr val="3F3F3F"/>
                </a:solidFill>
                <a:latin typeface="Arial Regular" charset="0"/>
                <a:ea typeface="Arial Regular" charset="0"/>
                <a:cs typeface="Arial Regular" charset="0"/>
                <a:sym typeface="Calibri"/>
              </a:rPr>
              <a:t> </a:t>
            </a:r>
            <a:r>
              <a:rPr lang="bs-Latn-BA" sz="800" b="1" kern="0" dirty="0">
                <a:solidFill>
                  <a:srgbClr val="3F3F3F"/>
                </a:solidFill>
                <a:latin typeface="Arial Regular" charset="0"/>
                <a:ea typeface="Arial Regular" charset="0"/>
                <a:cs typeface="Arial Regular" charset="0"/>
                <a:sym typeface="Calibri"/>
              </a:rPr>
              <a:t>7</a:t>
            </a:r>
            <a:endParaRPr lang="en-GB" sz="800" b="1" kern="0" dirty="0">
              <a:solidFill>
                <a:srgbClr val="3F3F3F"/>
              </a:solidFill>
              <a:latin typeface="Arial Regular" charset="0"/>
              <a:ea typeface="Arial Regular" charset="0"/>
              <a:cs typeface="Arial Regular" charset="0"/>
              <a:sym typeface="Calibri"/>
            </a:endParaRPr>
          </a:p>
        </p:txBody>
      </p:sp>
      <p:sp>
        <p:nvSpPr>
          <p:cNvPr id="260" name="Shape 1000"/>
          <p:cNvSpPr txBox="1"/>
          <p:nvPr/>
        </p:nvSpPr>
        <p:spPr>
          <a:xfrm flipH="1">
            <a:off x="7689004" y="1367854"/>
            <a:ext cx="635123"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a:t>
            </a:r>
            <a:r>
              <a:rPr lang="en-GB" sz="800" b="1" kern="0" dirty="0">
                <a:solidFill>
                  <a:srgbClr val="3F3F3F"/>
                </a:solidFill>
                <a:latin typeface="Arial Regular" charset="0"/>
                <a:ea typeface="Arial Regular" charset="0"/>
                <a:cs typeface="Arial Regular" charset="0"/>
                <a:sym typeface="Calibri"/>
              </a:rPr>
              <a:t> </a:t>
            </a:r>
            <a:r>
              <a:rPr lang="bs-Latn-BA" sz="800" b="1" kern="0" dirty="0">
                <a:solidFill>
                  <a:srgbClr val="3F3F3F"/>
                </a:solidFill>
                <a:latin typeface="Arial Regular" charset="0"/>
                <a:ea typeface="Arial Regular" charset="0"/>
                <a:cs typeface="Arial Regular" charset="0"/>
                <a:sym typeface="Calibri"/>
              </a:rPr>
              <a:t>8</a:t>
            </a:r>
            <a:endParaRPr lang="en-GB" sz="800" b="1" kern="0" dirty="0">
              <a:solidFill>
                <a:srgbClr val="3F3F3F"/>
              </a:solidFill>
              <a:latin typeface="Arial Regular" charset="0"/>
              <a:ea typeface="Arial Regular" charset="0"/>
              <a:cs typeface="Arial Regular" charset="0"/>
              <a:sym typeface="Calibri"/>
            </a:endParaRPr>
          </a:p>
        </p:txBody>
      </p:sp>
      <p:sp>
        <p:nvSpPr>
          <p:cNvPr id="261" name="Shape 1000"/>
          <p:cNvSpPr txBox="1"/>
          <p:nvPr/>
        </p:nvSpPr>
        <p:spPr>
          <a:xfrm flipH="1">
            <a:off x="8320015" y="1373777"/>
            <a:ext cx="635123"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a:t>
            </a:r>
            <a:r>
              <a:rPr lang="en-GB" sz="800" b="1" kern="0" dirty="0">
                <a:solidFill>
                  <a:srgbClr val="3F3F3F"/>
                </a:solidFill>
                <a:latin typeface="Arial Regular" charset="0"/>
                <a:ea typeface="Arial Regular" charset="0"/>
                <a:cs typeface="Arial Regular" charset="0"/>
                <a:sym typeface="Calibri"/>
              </a:rPr>
              <a:t> </a:t>
            </a:r>
            <a:r>
              <a:rPr lang="bs-Latn-BA" sz="800" b="1" kern="0" dirty="0">
                <a:solidFill>
                  <a:srgbClr val="3F3F3F"/>
                </a:solidFill>
                <a:latin typeface="Arial Regular" charset="0"/>
                <a:ea typeface="Arial Regular" charset="0"/>
                <a:cs typeface="Arial Regular" charset="0"/>
                <a:sym typeface="Calibri"/>
              </a:rPr>
              <a:t>9</a:t>
            </a:r>
            <a:endParaRPr lang="en-GB" sz="800" b="1" kern="0" dirty="0">
              <a:solidFill>
                <a:srgbClr val="3F3F3F"/>
              </a:solidFill>
              <a:latin typeface="Arial Regular" charset="0"/>
              <a:ea typeface="Arial Regular" charset="0"/>
              <a:cs typeface="Arial Regular" charset="0"/>
              <a:sym typeface="Calibri"/>
            </a:endParaRPr>
          </a:p>
        </p:txBody>
      </p:sp>
      <p:sp>
        <p:nvSpPr>
          <p:cNvPr id="262" name="Shape 1000"/>
          <p:cNvSpPr txBox="1"/>
          <p:nvPr/>
        </p:nvSpPr>
        <p:spPr>
          <a:xfrm flipH="1">
            <a:off x="8839200" y="1373777"/>
            <a:ext cx="736723"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a:t>
            </a:r>
            <a:r>
              <a:rPr lang="en-GB" sz="800" b="1" kern="0" dirty="0">
                <a:solidFill>
                  <a:srgbClr val="3F3F3F"/>
                </a:solidFill>
                <a:latin typeface="Arial Regular" charset="0"/>
                <a:ea typeface="Arial Regular" charset="0"/>
                <a:cs typeface="Arial Regular" charset="0"/>
                <a:sym typeface="Calibri"/>
              </a:rPr>
              <a:t> 1</a:t>
            </a:r>
            <a:r>
              <a:rPr lang="bs-Latn-BA" sz="800" b="1" kern="0" dirty="0">
                <a:solidFill>
                  <a:srgbClr val="3F3F3F"/>
                </a:solidFill>
                <a:latin typeface="Arial Regular" charset="0"/>
                <a:ea typeface="Arial Regular" charset="0"/>
                <a:cs typeface="Arial Regular" charset="0"/>
                <a:sym typeface="Calibri"/>
              </a:rPr>
              <a:t>0</a:t>
            </a:r>
            <a:endParaRPr lang="en-GB" sz="800" b="1" kern="0" dirty="0">
              <a:solidFill>
                <a:srgbClr val="3F3F3F"/>
              </a:solidFill>
              <a:latin typeface="Arial Regular" charset="0"/>
              <a:ea typeface="Arial Regular" charset="0"/>
              <a:cs typeface="Arial Regular" charset="0"/>
              <a:sym typeface="Calibri"/>
            </a:endParaRPr>
          </a:p>
        </p:txBody>
      </p:sp>
      <p:sp>
        <p:nvSpPr>
          <p:cNvPr id="263" name="Shape 1000"/>
          <p:cNvSpPr txBox="1"/>
          <p:nvPr/>
        </p:nvSpPr>
        <p:spPr>
          <a:xfrm flipH="1">
            <a:off x="9378259" y="1373777"/>
            <a:ext cx="815027"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a:t>
            </a:r>
            <a:r>
              <a:rPr lang="en-GB" sz="800" b="1" kern="0" dirty="0">
                <a:solidFill>
                  <a:srgbClr val="3F3F3F"/>
                </a:solidFill>
                <a:latin typeface="Arial Regular" charset="0"/>
                <a:ea typeface="Arial Regular" charset="0"/>
                <a:cs typeface="Arial Regular" charset="0"/>
                <a:sym typeface="Calibri"/>
              </a:rPr>
              <a:t> </a:t>
            </a:r>
            <a:r>
              <a:rPr lang="bs-Latn-BA" sz="800" b="1" kern="0" dirty="0">
                <a:solidFill>
                  <a:srgbClr val="3F3F3F"/>
                </a:solidFill>
                <a:latin typeface="Arial Regular" charset="0"/>
                <a:ea typeface="Arial Regular" charset="0"/>
                <a:cs typeface="Arial Regular" charset="0"/>
                <a:sym typeface="Calibri"/>
              </a:rPr>
              <a:t>1</a:t>
            </a:r>
            <a:r>
              <a:rPr lang="en-GB" sz="800" b="1" kern="0" dirty="0">
                <a:solidFill>
                  <a:srgbClr val="3F3F3F"/>
                </a:solidFill>
                <a:latin typeface="Arial Regular" charset="0"/>
                <a:ea typeface="Arial Regular" charset="0"/>
                <a:cs typeface="Arial Regular" charset="0"/>
                <a:sym typeface="Calibri"/>
              </a:rPr>
              <a:t>1</a:t>
            </a:r>
          </a:p>
        </p:txBody>
      </p:sp>
      <p:sp>
        <p:nvSpPr>
          <p:cNvPr id="264" name="Shape 1000"/>
          <p:cNvSpPr txBox="1"/>
          <p:nvPr/>
        </p:nvSpPr>
        <p:spPr>
          <a:xfrm flipH="1">
            <a:off x="10060311" y="1367853"/>
            <a:ext cx="676356" cy="289023"/>
          </a:xfrm>
          <a:prstGeom prst="rect">
            <a:avLst/>
          </a:prstGeom>
          <a:noFill/>
          <a:ln>
            <a:noFill/>
          </a:ln>
        </p:spPr>
        <p:txBody>
          <a:bodyPr lIns="91423" tIns="45699" rIns="91423" bIns="45699" anchor="t" anchorCtr="0">
            <a:noAutofit/>
          </a:bodyPr>
          <a:lstStyle/>
          <a:p>
            <a:pPr algn="ctr">
              <a:buSzPct val="25000"/>
            </a:pPr>
            <a:r>
              <a:rPr lang="bs-Latn-BA" sz="800" b="1" kern="0" dirty="0">
                <a:solidFill>
                  <a:srgbClr val="3F3F3F"/>
                </a:solidFill>
                <a:latin typeface="Arial Regular" charset="0"/>
                <a:ea typeface="Arial Regular" charset="0"/>
                <a:cs typeface="Arial Regular" charset="0"/>
                <a:sym typeface="Calibri"/>
              </a:rPr>
              <a:t>mjesec</a:t>
            </a:r>
            <a:r>
              <a:rPr lang="en-GB" sz="800" b="1" kern="0" dirty="0">
                <a:solidFill>
                  <a:srgbClr val="3F3F3F"/>
                </a:solidFill>
                <a:latin typeface="Arial Regular" charset="0"/>
                <a:ea typeface="Arial Regular" charset="0"/>
                <a:cs typeface="Arial Regular" charset="0"/>
                <a:sym typeface="Calibri"/>
              </a:rPr>
              <a:t> 1</a:t>
            </a:r>
            <a:r>
              <a:rPr lang="bs-Latn-BA" sz="800" b="1" kern="0" dirty="0">
                <a:solidFill>
                  <a:srgbClr val="3F3F3F"/>
                </a:solidFill>
                <a:latin typeface="Arial Regular" charset="0"/>
                <a:ea typeface="Arial Regular" charset="0"/>
                <a:cs typeface="Arial Regular" charset="0"/>
                <a:sym typeface="Calibri"/>
              </a:rPr>
              <a:t>2</a:t>
            </a:r>
            <a:endParaRPr lang="en-GB" sz="800" b="1" kern="0" dirty="0">
              <a:solidFill>
                <a:srgbClr val="3F3F3F"/>
              </a:solidFill>
              <a:latin typeface="Arial Regular" charset="0"/>
              <a:ea typeface="Arial Regular" charset="0"/>
              <a:cs typeface="Arial Regular" charset="0"/>
              <a:sym typeface="Calibri"/>
            </a:endParaRPr>
          </a:p>
        </p:txBody>
      </p:sp>
      <p:sp>
        <p:nvSpPr>
          <p:cNvPr id="4" name="TextBox 3"/>
          <p:cNvSpPr txBox="1"/>
          <p:nvPr/>
        </p:nvSpPr>
        <p:spPr>
          <a:xfrm>
            <a:off x="6134038" y="6575624"/>
            <a:ext cx="6063167" cy="307776"/>
          </a:xfrm>
          <a:prstGeom prst="rect">
            <a:avLst/>
          </a:prstGeom>
          <a:noFill/>
        </p:spPr>
        <p:txBody>
          <a:bodyPr wrap="square" lIns="121917" tIns="60958" rIns="121917" bIns="60958" rtlCol="0">
            <a:spAutoFit/>
          </a:bodyPr>
          <a:lstStyle/>
          <a:p>
            <a:pPr algn="r"/>
            <a:r>
              <a:rPr lang="bs-Latn-BA" sz="1200" dirty="0"/>
              <a:t>Referenca: SmPC navedenih lijekova </a:t>
            </a:r>
            <a:endParaRPr lang="en-US" sz="1200" dirty="0"/>
          </a:p>
        </p:txBody>
      </p:sp>
    </p:spTree>
    <p:extLst>
      <p:ext uri="{BB962C8B-B14F-4D97-AF65-F5344CB8AC3E}">
        <p14:creationId xmlns="" xmlns:p14="http://schemas.microsoft.com/office/powerpoint/2010/main" val="97940469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914400"/>
          </a:xfrm>
        </p:spPr>
        <p:txBody>
          <a:bodyPr/>
          <a:lstStyle/>
          <a:p>
            <a:r>
              <a:rPr lang="en-GB" dirty="0"/>
              <a:t>Monitoring </a:t>
            </a:r>
            <a:r>
              <a:rPr lang="bs-Latn-BA" dirty="0" smtClean="0"/>
              <a:t>prema</a:t>
            </a:r>
            <a:r>
              <a:rPr lang="en-GB" dirty="0" smtClean="0"/>
              <a:t> </a:t>
            </a:r>
            <a:r>
              <a:rPr lang="en-GB" dirty="0"/>
              <a:t>SmPC</a:t>
            </a:r>
          </a:p>
        </p:txBody>
      </p:sp>
      <p:sp>
        <p:nvSpPr>
          <p:cNvPr id="174" name="TextBox 173"/>
          <p:cNvSpPr txBox="1"/>
          <p:nvPr/>
        </p:nvSpPr>
        <p:spPr>
          <a:xfrm>
            <a:off x="6134038" y="6575624"/>
            <a:ext cx="6063167" cy="307776"/>
          </a:xfrm>
          <a:prstGeom prst="rect">
            <a:avLst/>
          </a:prstGeom>
          <a:noFill/>
        </p:spPr>
        <p:txBody>
          <a:bodyPr wrap="square" lIns="121917" tIns="60958" rIns="121917" bIns="60958" rtlCol="0">
            <a:spAutoFit/>
          </a:bodyPr>
          <a:lstStyle/>
          <a:p>
            <a:pPr algn="r"/>
            <a:r>
              <a:rPr lang="bs-Latn-BA" sz="1200" dirty="0"/>
              <a:t>Referenca: SmPC navedenih lijekova </a:t>
            </a:r>
            <a:endParaRPr lang="en-US" sz="1200"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0486" y="1151165"/>
            <a:ext cx="11793864" cy="4826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959807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7400"/>
            <a:ext cx="10972800" cy="914400"/>
          </a:xfrm>
        </p:spPr>
        <p:txBody>
          <a:bodyPr>
            <a:normAutofit fontScale="90000"/>
          </a:bodyPr>
          <a:lstStyle/>
          <a:p>
            <a:r>
              <a:rPr lang="en-US" dirty="0" err="1" smtClean="0"/>
              <a:t>Indikacije</a:t>
            </a:r>
            <a:r>
              <a:rPr lang="bs-Latn-BA" dirty="0" smtClean="0"/>
              <a:t> </a:t>
            </a:r>
            <a:r>
              <a:rPr lang="en-US" dirty="0" err="1"/>
              <a:t>i</a:t>
            </a:r>
            <a:r>
              <a:rPr lang="en-US" dirty="0"/>
              <a:t> </a:t>
            </a:r>
            <a:r>
              <a:rPr lang="en-US" dirty="0" err="1"/>
              <a:t>kriteriji</a:t>
            </a:r>
            <a:r>
              <a:rPr lang="en-US" dirty="0"/>
              <a:t> </a:t>
            </a:r>
            <a:r>
              <a:rPr lang="en-US" dirty="0" err="1"/>
              <a:t>za</a:t>
            </a:r>
            <a:r>
              <a:rPr lang="en-US" dirty="0"/>
              <a:t> </a:t>
            </a:r>
            <a:r>
              <a:rPr lang="en-US" dirty="0" err="1"/>
              <a:t>uključivanje</a:t>
            </a:r>
            <a:r>
              <a:rPr lang="en-US" dirty="0"/>
              <a:t> </a:t>
            </a:r>
            <a:r>
              <a:rPr lang="en-US" dirty="0" err="1"/>
              <a:t>lijeka</a:t>
            </a:r>
            <a:r>
              <a:rPr lang="en-US" dirty="0"/>
              <a:t> </a:t>
            </a:r>
            <a:r>
              <a:rPr lang="en-US" dirty="0" err="1"/>
              <a:t>Ocrevus</a:t>
            </a:r>
            <a:r>
              <a:rPr lang="en-US" dirty="0"/>
              <a:t> (</a:t>
            </a:r>
            <a:r>
              <a:rPr lang="en-US" dirty="0" smtClean="0"/>
              <a:t>o</a:t>
            </a:r>
            <a:r>
              <a:rPr lang="bs-Latn-BA" dirty="0" smtClean="0"/>
              <a:t>c</a:t>
            </a:r>
            <a:r>
              <a:rPr lang="en-US" dirty="0" err="1" smtClean="0"/>
              <a:t>relizumab</a:t>
            </a:r>
            <a:r>
              <a:rPr lang="en-US" dirty="0" smtClean="0"/>
              <a:t>) u RMS</a:t>
            </a:r>
            <a:r>
              <a:rPr lang="en-US" dirty="0"/>
              <a:t/>
            </a:r>
            <a:br>
              <a:rPr lang="en-US" dirty="0"/>
            </a:br>
            <a:endParaRPr lang="en-US" dirty="0"/>
          </a:p>
        </p:txBody>
      </p:sp>
      <p:sp>
        <p:nvSpPr>
          <p:cNvPr id="6" name="Content Placeholder 5"/>
          <p:cNvSpPr>
            <a:spLocks noGrp="1"/>
          </p:cNvSpPr>
          <p:nvPr>
            <p:ph idx="1"/>
          </p:nvPr>
        </p:nvSpPr>
        <p:spPr>
          <a:xfrm>
            <a:off x="605367" y="1412877"/>
            <a:ext cx="10972800" cy="2746906"/>
          </a:xfrm>
          <a:prstGeom prst="rect">
            <a:avLst/>
          </a:prstGeom>
        </p:spPr>
        <p:txBody>
          <a:bodyPr wrap="square">
            <a:spAutoFit/>
          </a:bodyPr>
          <a:lstStyle/>
          <a:p>
            <a:pPr marL="0" indent="0">
              <a:buNone/>
            </a:pPr>
            <a:endParaRPr lang="en-US" dirty="0"/>
          </a:p>
          <a:p>
            <a:r>
              <a:rPr lang="bs-Latn-BA" dirty="0" smtClean="0"/>
              <a:t>Ocrelizumab </a:t>
            </a:r>
            <a:r>
              <a:rPr lang="bs-Latn-BA" dirty="0"/>
              <a:t>je indiciran za liječenje odraslih bolesnika s relapsirajućim oblikom multiple skleroze (RMS) s dokazivom aktivnošću bolesti (definiranom kliničkim nalazima ili oslikavanjem) u posljednje 2 godine. </a:t>
            </a:r>
            <a:endParaRPr lang="en-US" dirty="0"/>
          </a:p>
          <a:p>
            <a:r>
              <a:rPr lang="bs-Latn-BA" dirty="0"/>
              <a:t>Za gore navedenu definiciju, može se koristiti populacija OPERA ispitivanja: </a:t>
            </a:r>
            <a:endParaRPr lang="en-US" dirty="0"/>
          </a:p>
          <a:p>
            <a:pPr lvl="0">
              <a:buFont typeface="Wingdings" panose="05000000000000000000" pitchFamily="2" charset="2"/>
              <a:buChar char="ü"/>
            </a:pPr>
            <a:r>
              <a:rPr lang="bs-Latn-BA" dirty="0"/>
              <a:t>najmanje dva relapsa u posljednje dvije godine ili relaps u protekloj godini </a:t>
            </a:r>
            <a:endParaRPr lang="en-US" dirty="0"/>
          </a:p>
          <a:p>
            <a:pPr lvl="0">
              <a:buFont typeface="Wingdings" panose="05000000000000000000" pitchFamily="2" charset="2"/>
              <a:buChar char="ü"/>
            </a:pPr>
            <a:r>
              <a:rPr lang="bs-Latn-BA" dirty="0"/>
              <a:t>dokaziva aktivnost bolesti MR oslikavanjem</a:t>
            </a:r>
            <a:endParaRPr lang="en-US" dirty="0"/>
          </a:p>
          <a:p>
            <a:pPr lvl="0">
              <a:buFont typeface="Wingdings" panose="05000000000000000000" pitchFamily="2" charset="2"/>
              <a:buChar char="ü"/>
            </a:pPr>
            <a:r>
              <a:rPr lang="en-US" dirty="0"/>
              <a:t>EDSS* </a:t>
            </a:r>
            <a:r>
              <a:rPr lang="en-US" dirty="0" err="1"/>
              <a:t>između</a:t>
            </a:r>
            <a:r>
              <a:rPr lang="en-US" dirty="0"/>
              <a:t> 0 </a:t>
            </a:r>
            <a:r>
              <a:rPr lang="en-US" dirty="0" err="1"/>
              <a:t>i</a:t>
            </a:r>
            <a:r>
              <a:rPr lang="en-US" dirty="0"/>
              <a:t> 5,5 (</a:t>
            </a:r>
            <a:r>
              <a:rPr lang="en-US" dirty="0" err="1"/>
              <a:t>uključujući</a:t>
            </a:r>
            <a:r>
              <a:rPr lang="en-US" dirty="0"/>
              <a:t> </a:t>
            </a:r>
            <a:r>
              <a:rPr lang="en-US" dirty="0" err="1"/>
              <a:t>te</a:t>
            </a:r>
            <a:r>
              <a:rPr lang="en-US" dirty="0"/>
              <a:t> </a:t>
            </a:r>
            <a:r>
              <a:rPr lang="en-US" dirty="0" err="1"/>
              <a:t>vrijednosti</a:t>
            </a:r>
            <a:r>
              <a:rPr lang="en-US" dirty="0"/>
              <a:t>) </a:t>
            </a:r>
          </a:p>
        </p:txBody>
      </p:sp>
    </p:spTree>
    <p:extLst>
      <p:ext uri="{BB962C8B-B14F-4D97-AF65-F5344CB8AC3E}">
        <p14:creationId xmlns="" xmlns:p14="http://schemas.microsoft.com/office/powerpoint/2010/main" val="22134949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Indikacije</a:t>
            </a:r>
            <a:r>
              <a:rPr lang="bs-Latn-BA" dirty="0"/>
              <a:t> </a:t>
            </a:r>
            <a:r>
              <a:rPr lang="en-US" dirty="0" err="1"/>
              <a:t>i</a:t>
            </a:r>
            <a:r>
              <a:rPr lang="en-US" dirty="0"/>
              <a:t> </a:t>
            </a:r>
            <a:r>
              <a:rPr lang="en-US" dirty="0" err="1"/>
              <a:t>kriteriji</a:t>
            </a:r>
            <a:r>
              <a:rPr lang="en-US" dirty="0"/>
              <a:t> </a:t>
            </a:r>
            <a:r>
              <a:rPr lang="en-US" dirty="0" err="1"/>
              <a:t>za</a:t>
            </a:r>
            <a:r>
              <a:rPr lang="en-US" dirty="0"/>
              <a:t> </a:t>
            </a:r>
            <a:r>
              <a:rPr lang="en-US" dirty="0" err="1"/>
              <a:t>uključivanje</a:t>
            </a:r>
            <a:r>
              <a:rPr lang="en-US" dirty="0"/>
              <a:t> </a:t>
            </a:r>
            <a:r>
              <a:rPr lang="en-US" dirty="0" err="1"/>
              <a:t>lijeka</a:t>
            </a:r>
            <a:r>
              <a:rPr lang="en-US" dirty="0"/>
              <a:t> </a:t>
            </a:r>
            <a:r>
              <a:rPr lang="en-US" dirty="0" err="1"/>
              <a:t>Ocrevus</a:t>
            </a:r>
            <a:r>
              <a:rPr lang="en-US" dirty="0"/>
              <a:t> (o</a:t>
            </a:r>
            <a:r>
              <a:rPr lang="bs-Latn-BA" dirty="0"/>
              <a:t>c</a:t>
            </a:r>
            <a:r>
              <a:rPr lang="en-US" dirty="0" err="1"/>
              <a:t>relizumab</a:t>
            </a:r>
            <a:r>
              <a:rPr lang="en-US" dirty="0" smtClean="0"/>
              <a:t>) u PPMS</a:t>
            </a:r>
            <a:endParaRPr lang="en-US" dirty="0"/>
          </a:p>
        </p:txBody>
      </p:sp>
      <p:sp>
        <p:nvSpPr>
          <p:cNvPr id="3" name="Content Placeholder 2"/>
          <p:cNvSpPr>
            <a:spLocks noGrp="1"/>
          </p:cNvSpPr>
          <p:nvPr>
            <p:ph idx="1"/>
          </p:nvPr>
        </p:nvSpPr>
        <p:spPr/>
        <p:txBody>
          <a:bodyPr/>
          <a:lstStyle/>
          <a:p>
            <a:r>
              <a:rPr lang="bs-Latn-BA" dirty="0"/>
              <a:t>Okrelizumab je indiciran i za liječenje odraslih bolesnika s ranim primarno progresivnim oblikom multiple skleroze (PPMS). </a:t>
            </a:r>
            <a:endParaRPr lang="en-US" dirty="0"/>
          </a:p>
          <a:p>
            <a:r>
              <a:rPr lang="bs-Latn-BA" dirty="0"/>
              <a:t>Za definiranje rane faze bolesti može se koristiti populacija ORATORIO ispitivanja:</a:t>
            </a:r>
            <a:endParaRPr lang="en-US" dirty="0"/>
          </a:p>
          <a:p>
            <a:pPr lvl="0">
              <a:buFont typeface="Wingdings" panose="05000000000000000000" pitchFamily="2" charset="2"/>
              <a:buChar char="ü"/>
            </a:pPr>
            <a:r>
              <a:rPr lang="bs-Latn-BA" dirty="0"/>
              <a:t>trajanje bolesti &lt; 10 godina (kod bolesnika s EDSS-om od ≤ 5,0) ili &lt; 15 godina (kod bolesnika s EDSS-om &gt; 5,0)</a:t>
            </a:r>
            <a:endParaRPr lang="en-US" dirty="0"/>
          </a:p>
          <a:p>
            <a:pPr lvl="0">
              <a:buFont typeface="Wingdings" panose="05000000000000000000" pitchFamily="2" charset="2"/>
              <a:buChar char="ü"/>
            </a:pPr>
            <a:r>
              <a:rPr lang="bs-Latn-BA" dirty="0"/>
              <a:t>stepen onesposobljenosti prema EDSS-u između 3,0-6,5 </a:t>
            </a:r>
            <a:endParaRPr lang="en-US" dirty="0"/>
          </a:p>
          <a:p>
            <a:pPr lvl="0">
              <a:buFont typeface="Wingdings" panose="05000000000000000000" pitchFamily="2" charset="2"/>
              <a:buChar char="ü"/>
            </a:pPr>
            <a:r>
              <a:rPr lang="bs-Latn-BA" dirty="0"/>
              <a:t>MRI karakteristike tipične za upalnu aktivnost (T1 lezija(e) naglašena(e) gadolinijem i/ili aktivne (nove/rastuće) T2 lezije.</a:t>
            </a:r>
            <a:endParaRPr lang="en-US" dirty="0"/>
          </a:p>
          <a:p>
            <a:pPr marL="0" indent="0">
              <a:buNone/>
            </a:pPr>
            <a:endParaRPr lang="en-US" dirty="0"/>
          </a:p>
        </p:txBody>
      </p:sp>
    </p:spTree>
    <p:extLst>
      <p:ext uri="{BB962C8B-B14F-4D97-AF65-F5344CB8AC3E}">
        <p14:creationId xmlns="" xmlns:p14="http://schemas.microsoft.com/office/powerpoint/2010/main" val="9516171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6400" y="1803401"/>
            <a:ext cx="11582400" cy="1785100"/>
          </a:xfrm>
          <a:prstGeom prst="rect">
            <a:avLst/>
          </a:prstGeom>
        </p:spPr>
        <p:txBody>
          <a:bodyPr wrap="square" lIns="121917" tIns="60958" rIns="121917" bIns="60958">
            <a:spAutoFit/>
          </a:bodyPr>
          <a:lstStyle/>
          <a:p>
            <a:pPr marL="380990" indent="-380990">
              <a:buClr>
                <a:srgbClr val="FFC72A"/>
              </a:buClr>
              <a:buFont typeface="Wingdings" panose="05000000000000000000" pitchFamily="2" charset="2"/>
              <a:buChar char="ü"/>
            </a:pPr>
            <a:r>
              <a:rPr lang="bs-Latn-BA" b="1" dirty="0" smtClean="0">
                <a:solidFill>
                  <a:schemeClr val="tx1">
                    <a:lumMod val="65000"/>
                    <a:lumOff val="35000"/>
                  </a:schemeClr>
                </a:solidFill>
              </a:rPr>
              <a:t>prva i jedina</a:t>
            </a:r>
            <a:r>
              <a:rPr lang="en-US" b="1" dirty="0" smtClean="0">
                <a:solidFill>
                  <a:schemeClr val="tx1">
                    <a:lumMod val="65000"/>
                    <a:lumOff val="35000"/>
                  </a:schemeClr>
                </a:solidFill>
              </a:rPr>
              <a:t> </a:t>
            </a:r>
            <a:r>
              <a:rPr lang="en-US" dirty="0" err="1" smtClean="0">
                <a:solidFill>
                  <a:schemeClr val="tx1">
                    <a:lumMod val="65000"/>
                    <a:lumOff val="35000"/>
                  </a:schemeClr>
                </a:solidFill>
              </a:rPr>
              <a:t>terapij</a:t>
            </a:r>
            <a:r>
              <a:rPr lang="bs-Latn-BA" dirty="0" smtClean="0">
                <a:solidFill>
                  <a:schemeClr val="tx1">
                    <a:lumMod val="65000"/>
                    <a:lumOff val="35000"/>
                  </a:schemeClr>
                </a:solidFill>
              </a:rPr>
              <a:t>a</a:t>
            </a:r>
            <a:r>
              <a:rPr lang="en-US" dirty="0" smtClean="0">
                <a:solidFill>
                  <a:schemeClr val="tx1">
                    <a:lumMod val="65000"/>
                    <a:lumOff val="35000"/>
                  </a:schemeClr>
                </a:solidFill>
              </a:rPr>
              <a:t>,</a:t>
            </a:r>
            <a:r>
              <a:rPr lang="bs-Latn-BA" dirty="0" smtClean="0">
                <a:solidFill>
                  <a:schemeClr val="tx1">
                    <a:lumMod val="65000"/>
                    <a:lumOff val="35000"/>
                  </a:schemeClr>
                </a:solidFill>
              </a:rPr>
              <a:t> </a:t>
            </a:r>
            <a:r>
              <a:rPr lang="pl-PL" dirty="0" smtClean="0">
                <a:solidFill>
                  <a:schemeClr val="tx1">
                    <a:lumMod val="65000"/>
                    <a:lumOff val="35000"/>
                  </a:schemeClr>
                </a:solidFill>
              </a:rPr>
              <a:t>odobrena za primjenu i kod </a:t>
            </a:r>
            <a:r>
              <a:rPr lang="pl-PL" b="1" dirty="0" smtClean="0">
                <a:solidFill>
                  <a:schemeClr val="tx1">
                    <a:lumMod val="65000"/>
                    <a:lumOff val="35000"/>
                  </a:schemeClr>
                </a:solidFill>
              </a:rPr>
              <a:t>RMS </a:t>
            </a:r>
            <a:r>
              <a:rPr lang="pl-PL" dirty="0" smtClean="0">
                <a:solidFill>
                  <a:schemeClr val="tx1">
                    <a:lumMod val="65000"/>
                    <a:lumOff val="35000"/>
                  </a:schemeClr>
                </a:solidFill>
              </a:rPr>
              <a:t>i kod </a:t>
            </a:r>
            <a:r>
              <a:rPr lang="pl-PL" b="1" dirty="0" smtClean="0">
                <a:solidFill>
                  <a:schemeClr val="tx1">
                    <a:lumMod val="65000"/>
                    <a:lumOff val="35000"/>
                  </a:schemeClr>
                </a:solidFill>
              </a:rPr>
              <a:t>PPMS</a:t>
            </a:r>
          </a:p>
          <a:p>
            <a:pPr marL="380990" indent="-380990">
              <a:buClr>
                <a:srgbClr val="FFC72A"/>
              </a:buClr>
              <a:buFont typeface="Wingdings" panose="05000000000000000000" pitchFamily="2" charset="2"/>
              <a:buChar char="ü"/>
            </a:pPr>
            <a:r>
              <a:rPr lang="en-US" b="1" dirty="0" err="1" smtClean="0">
                <a:solidFill>
                  <a:schemeClr val="tx1">
                    <a:lumMod val="65000"/>
                    <a:lumOff val="35000"/>
                  </a:schemeClr>
                </a:solidFill>
              </a:rPr>
              <a:t>superiorni</a:t>
            </a:r>
            <a:r>
              <a:rPr lang="bs-Latn-BA" b="1" dirty="0" smtClean="0">
                <a:solidFill>
                  <a:schemeClr val="tx1">
                    <a:lumMod val="65000"/>
                    <a:lumOff val="35000"/>
                  </a:schemeClr>
                </a:solidFill>
              </a:rPr>
              <a:t> </a:t>
            </a:r>
            <a:r>
              <a:rPr lang="en-US" b="1" dirty="0" err="1" smtClean="0">
                <a:solidFill>
                  <a:schemeClr val="tx1">
                    <a:lumMod val="65000"/>
                    <a:lumOff val="35000"/>
                  </a:schemeClr>
                </a:solidFill>
              </a:rPr>
              <a:t>klinički</a:t>
            </a:r>
            <a:r>
              <a:rPr lang="en-US" b="1" dirty="0" smtClean="0">
                <a:solidFill>
                  <a:schemeClr val="tx1">
                    <a:lumMod val="65000"/>
                    <a:lumOff val="35000"/>
                  </a:schemeClr>
                </a:solidFill>
              </a:rPr>
              <a:t> </a:t>
            </a:r>
            <a:r>
              <a:rPr lang="en-US" b="1" dirty="0" err="1" smtClean="0">
                <a:solidFill>
                  <a:schemeClr val="tx1">
                    <a:lumMod val="65000"/>
                    <a:lumOff val="35000"/>
                  </a:schemeClr>
                </a:solidFill>
              </a:rPr>
              <a:t>ishodi</a:t>
            </a:r>
            <a:r>
              <a:rPr lang="bs-Latn-BA" b="1" dirty="0" smtClean="0">
                <a:solidFill>
                  <a:schemeClr val="tx1">
                    <a:lumMod val="65000"/>
                    <a:lumOff val="35000"/>
                  </a:schemeClr>
                </a:solidFill>
              </a:rPr>
              <a:t> </a:t>
            </a:r>
            <a:r>
              <a:rPr lang="en-US" dirty="0" err="1" smtClean="0">
                <a:solidFill>
                  <a:schemeClr val="tx1">
                    <a:lumMod val="65000"/>
                    <a:lumOff val="35000"/>
                  </a:schemeClr>
                </a:solidFill>
              </a:rPr>
              <a:t>uz</a:t>
            </a:r>
            <a:r>
              <a:rPr lang="en-US" dirty="0" smtClean="0">
                <a:solidFill>
                  <a:schemeClr val="tx1">
                    <a:lumMod val="65000"/>
                    <a:lumOff val="35000"/>
                  </a:schemeClr>
                </a:solidFill>
              </a:rPr>
              <a:t> </a:t>
            </a:r>
            <a:r>
              <a:rPr lang="en-US" dirty="0" err="1" smtClean="0">
                <a:solidFill>
                  <a:schemeClr val="tx1">
                    <a:lumMod val="65000"/>
                    <a:lumOff val="35000"/>
                  </a:schemeClr>
                </a:solidFill>
              </a:rPr>
              <a:t>značajno</a:t>
            </a:r>
            <a:r>
              <a:rPr lang="bs-Latn-BA" dirty="0" smtClean="0">
                <a:solidFill>
                  <a:schemeClr val="tx1">
                    <a:lumMod val="65000"/>
                    <a:lumOff val="35000"/>
                  </a:schemeClr>
                </a:solidFill>
              </a:rPr>
              <a:t> </a:t>
            </a:r>
            <a:r>
              <a:rPr lang="en-US" dirty="0" err="1" smtClean="0">
                <a:solidFill>
                  <a:schemeClr val="tx1">
                    <a:lumMod val="65000"/>
                    <a:lumOff val="35000"/>
                  </a:schemeClr>
                </a:solidFill>
              </a:rPr>
              <a:t>suzbijanje</a:t>
            </a:r>
            <a:r>
              <a:rPr lang="en-US" dirty="0" smtClean="0">
                <a:solidFill>
                  <a:schemeClr val="tx1">
                    <a:lumMod val="65000"/>
                    <a:lumOff val="35000"/>
                  </a:schemeClr>
                </a:solidFill>
              </a:rPr>
              <a:t> </a:t>
            </a:r>
            <a:r>
              <a:rPr lang="en-US" dirty="0" err="1" smtClean="0">
                <a:solidFill>
                  <a:schemeClr val="tx1">
                    <a:lumMod val="65000"/>
                    <a:lumOff val="35000"/>
                  </a:schemeClr>
                </a:solidFill>
              </a:rPr>
              <a:t>i</a:t>
            </a:r>
            <a:r>
              <a:rPr lang="en-US" dirty="0" smtClean="0">
                <a:solidFill>
                  <a:schemeClr val="tx1">
                    <a:lumMod val="65000"/>
                    <a:lumOff val="35000"/>
                  </a:schemeClr>
                </a:solidFill>
              </a:rPr>
              <a:t> </a:t>
            </a:r>
            <a:r>
              <a:rPr lang="en-US" dirty="0" err="1" smtClean="0">
                <a:solidFill>
                  <a:schemeClr val="tx1">
                    <a:lumMod val="65000"/>
                    <a:lumOff val="35000"/>
                  </a:schemeClr>
                </a:solidFill>
              </a:rPr>
              <a:t>aktivnosti</a:t>
            </a:r>
            <a:r>
              <a:rPr lang="bs-Latn-BA" dirty="0" smtClean="0">
                <a:solidFill>
                  <a:schemeClr val="tx1">
                    <a:lumMod val="65000"/>
                    <a:lumOff val="35000"/>
                  </a:schemeClr>
                </a:solidFill>
              </a:rPr>
              <a:t> </a:t>
            </a:r>
            <a:r>
              <a:rPr lang="en-US" dirty="0" err="1" smtClean="0">
                <a:solidFill>
                  <a:schemeClr val="tx1">
                    <a:lumMod val="65000"/>
                    <a:lumOff val="35000"/>
                  </a:schemeClr>
                </a:solidFill>
              </a:rPr>
              <a:t>i</a:t>
            </a:r>
            <a:r>
              <a:rPr lang="en-US" dirty="0" smtClean="0">
                <a:solidFill>
                  <a:schemeClr val="tx1">
                    <a:lumMod val="65000"/>
                    <a:lumOff val="35000"/>
                  </a:schemeClr>
                </a:solidFill>
              </a:rPr>
              <a:t> </a:t>
            </a:r>
            <a:r>
              <a:rPr lang="en-US" dirty="0" err="1" smtClean="0">
                <a:solidFill>
                  <a:schemeClr val="tx1">
                    <a:lumMod val="65000"/>
                    <a:lumOff val="35000"/>
                  </a:schemeClr>
                </a:solidFill>
              </a:rPr>
              <a:t>progresije</a:t>
            </a:r>
            <a:r>
              <a:rPr lang="en-US" dirty="0" smtClean="0">
                <a:solidFill>
                  <a:schemeClr val="tx1">
                    <a:lumMod val="65000"/>
                    <a:lumOff val="35000"/>
                  </a:schemeClr>
                </a:solidFill>
              </a:rPr>
              <a:t> </a:t>
            </a:r>
            <a:r>
              <a:rPr lang="en-US" dirty="0" err="1" smtClean="0">
                <a:solidFill>
                  <a:schemeClr val="tx1">
                    <a:lumMod val="65000"/>
                    <a:lumOff val="35000"/>
                  </a:schemeClr>
                </a:solidFill>
              </a:rPr>
              <a:t>bolesti</a:t>
            </a:r>
            <a:endParaRPr lang="bs-Latn-BA" dirty="0" smtClean="0">
              <a:solidFill>
                <a:schemeClr val="tx1">
                  <a:lumMod val="65000"/>
                  <a:lumOff val="35000"/>
                </a:schemeClr>
              </a:solidFill>
            </a:endParaRPr>
          </a:p>
          <a:p>
            <a:pPr marL="380990" indent="-380990">
              <a:buClr>
                <a:srgbClr val="FFC72A"/>
              </a:buClr>
              <a:buFont typeface="Wingdings" panose="05000000000000000000" pitchFamily="2" charset="2"/>
              <a:buChar char="ü"/>
            </a:pPr>
            <a:r>
              <a:rPr lang="bs-Latn-BA" b="1" dirty="0" smtClean="0">
                <a:solidFill>
                  <a:schemeClr val="tx1">
                    <a:lumMod val="65000"/>
                    <a:lumOff val="35000"/>
                  </a:schemeClr>
                </a:solidFill>
              </a:rPr>
              <a:t>povoljan sigurnosni profil </a:t>
            </a:r>
            <a:r>
              <a:rPr lang="en-US" dirty="0" smtClean="0">
                <a:solidFill>
                  <a:schemeClr val="tx1">
                    <a:lumMod val="65000"/>
                    <a:lumOff val="35000"/>
                  </a:schemeClr>
                </a:solidFill>
              </a:rPr>
              <a:t>u </a:t>
            </a:r>
            <a:r>
              <a:rPr lang="en-US" dirty="0" err="1" smtClean="0">
                <a:solidFill>
                  <a:schemeClr val="tx1">
                    <a:lumMod val="65000"/>
                    <a:lumOff val="35000"/>
                  </a:schemeClr>
                </a:solidFill>
              </a:rPr>
              <a:t>dva</a:t>
            </a:r>
            <a:r>
              <a:rPr lang="en-US" dirty="0" smtClean="0">
                <a:solidFill>
                  <a:schemeClr val="tx1">
                    <a:lumMod val="65000"/>
                    <a:lumOff val="35000"/>
                  </a:schemeClr>
                </a:solidFill>
              </a:rPr>
              <a:t> </a:t>
            </a:r>
            <a:r>
              <a:rPr lang="en-US" dirty="0" err="1" smtClean="0">
                <a:solidFill>
                  <a:schemeClr val="tx1">
                    <a:lumMod val="65000"/>
                    <a:lumOff val="35000"/>
                  </a:schemeClr>
                </a:solidFill>
              </a:rPr>
              <a:t>identična</a:t>
            </a:r>
            <a:r>
              <a:rPr lang="bs-Latn-BA" dirty="0" smtClean="0">
                <a:solidFill>
                  <a:schemeClr val="tx1">
                    <a:lumMod val="65000"/>
                    <a:lumOff val="35000"/>
                  </a:schemeClr>
                </a:solidFill>
              </a:rPr>
              <a:t> </a:t>
            </a:r>
            <a:r>
              <a:rPr lang="en-US" dirty="0" err="1" smtClean="0">
                <a:solidFill>
                  <a:schemeClr val="tx1">
                    <a:lumMod val="65000"/>
                    <a:lumOff val="35000"/>
                  </a:schemeClr>
                </a:solidFill>
              </a:rPr>
              <a:t>klinička</a:t>
            </a:r>
            <a:r>
              <a:rPr lang="bs-Latn-BA" dirty="0" smtClean="0">
                <a:solidFill>
                  <a:schemeClr val="tx1">
                    <a:lumMod val="65000"/>
                    <a:lumOff val="35000"/>
                  </a:schemeClr>
                </a:solidFill>
              </a:rPr>
              <a:t> </a:t>
            </a:r>
            <a:r>
              <a:rPr lang="en-US" dirty="0" err="1" smtClean="0">
                <a:solidFill>
                  <a:schemeClr val="tx1">
                    <a:lumMod val="65000"/>
                    <a:lumOff val="35000"/>
                  </a:schemeClr>
                </a:solidFill>
              </a:rPr>
              <a:t>ispitivanja</a:t>
            </a:r>
            <a:endParaRPr lang="bs-Latn-BA" dirty="0" smtClean="0">
              <a:solidFill>
                <a:schemeClr val="tx1">
                  <a:lumMod val="65000"/>
                  <a:lumOff val="35000"/>
                </a:schemeClr>
              </a:solidFill>
            </a:endParaRPr>
          </a:p>
          <a:p>
            <a:pPr marL="380990" indent="-380990">
              <a:buClr>
                <a:srgbClr val="FFC72A"/>
              </a:buClr>
              <a:buFont typeface="Wingdings" panose="05000000000000000000" pitchFamily="2" charset="2"/>
              <a:buChar char="ü"/>
            </a:pPr>
            <a:r>
              <a:rPr lang="bs-Latn-BA" b="1" dirty="0" smtClean="0">
                <a:solidFill>
                  <a:schemeClr val="tx1">
                    <a:lumMod val="65000"/>
                    <a:lumOff val="35000"/>
                  </a:schemeClr>
                </a:solidFill>
              </a:rPr>
              <a:t>jednostavnost primjene svakih </a:t>
            </a:r>
            <a:r>
              <a:rPr lang="en-US" b="1" dirty="0" smtClean="0">
                <a:solidFill>
                  <a:schemeClr val="tx1">
                    <a:lumMod val="65000"/>
                    <a:lumOff val="35000"/>
                  </a:schemeClr>
                </a:solidFill>
              </a:rPr>
              <a:t>6 </a:t>
            </a:r>
            <a:r>
              <a:rPr lang="bs-Latn-BA" b="1" dirty="0" smtClean="0">
                <a:solidFill>
                  <a:schemeClr val="tx1">
                    <a:lumMod val="65000"/>
                    <a:lumOff val="35000"/>
                  </a:schemeClr>
                </a:solidFill>
              </a:rPr>
              <a:t>mjeseci </a:t>
            </a:r>
            <a:r>
              <a:rPr lang="en-US" dirty="0" smtClean="0">
                <a:solidFill>
                  <a:schemeClr val="tx1">
                    <a:lumMod val="65000"/>
                    <a:lumOff val="35000"/>
                  </a:schemeClr>
                </a:solidFill>
              </a:rPr>
              <a:t>bez </a:t>
            </a:r>
            <a:r>
              <a:rPr lang="en-US" dirty="0" err="1" smtClean="0">
                <a:solidFill>
                  <a:schemeClr val="tx1">
                    <a:lumMod val="65000"/>
                    <a:lumOff val="35000"/>
                  </a:schemeClr>
                </a:solidFill>
              </a:rPr>
              <a:t>rutinskog</a:t>
            </a:r>
            <a:r>
              <a:rPr lang="bs-Latn-BA" dirty="0" smtClean="0">
                <a:solidFill>
                  <a:schemeClr val="tx1">
                    <a:lumMod val="65000"/>
                    <a:lumOff val="35000"/>
                  </a:schemeClr>
                </a:solidFill>
              </a:rPr>
              <a:t> </a:t>
            </a:r>
            <a:r>
              <a:rPr lang="vi-VN" dirty="0" smtClean="0">
                <a:solidFill>
                  <a:schemeClr val="tx1">
                    <a:lumMod val="65000"/>
                    <a:lumOff val="35000"/>
                  </a:schemeClr>
                </a:solidFill>
              </a:rPr>
              <a:t>testiranja između</a:t>
            </a:r>
            <a:r>
              <a:rPr lang="bs-Latn-BA" dirty="0" smtClean="0">
                <a:solidFill>
                  <a:schemeClr val="tx1">
                    <a:lumMod val="65000"/>
                    <a:lumOff val="35000"/>
                  </a:schemeClr>
                </a:solidFill>
              </a:rPr>
              <a:t> </a:t>
            </a:r>
            <a:r>
              <a:rPr lang="en-US" dirty="0" err="1" smtClean="0">
                <a:solidFill>
                  <a:schemeClr val="tx1">
                    <a:lumMod val="65000"/>
                    <a:lumOff val="35000"/>
                  </a:schemeClr>
                </a:solidFill>
              </a:rPr>
              <a:t>davanja</a:t>
            </a:r>
            <a:r>
              <a:rPr lang="en-US" dirty="0" smtClean="0">
                <a:solidFill>
                  <a:schemeClr val="tx1">
                    <a:lumMod val="65000"/>
                    <a:lumOff val="35000"/>
                  </a:schemeClr>
                </a:solidFill>
              </a:rPr>
              <a:t> </a:t>
            </a:r>
            <a:r>
              <a:rPr lang="en-US" dirty="0" err="1" smtClean="0">
                <a:solidFill>
                  <a:schemeClr val="tx1">
                    <a:lumMod val="65000"/>
                    <a:lumOff val="35000"/>
                  </a:schemeClr>
                </a:solidFill>
              </a:rPr>
              <a:t>dvije</a:t>
            </a:r>
            <a:r>
              <a:rPr lang="en-US" dirty="0" smtClean="0">
                <a:solidFill>
                  <a:schemeClr val="tx1">
                    <a:lumMod val="65000"/>
                    <a:lumOff val="35000"/>
                  </a:schemeClr>
                </a:solidFill>
              </a:rPr>
              <a:t> doze</a:t>
            </a:r>
            <a:endParaRPr lang="bs-Latn-BA" dirty="0" smtClean="0">
              <a:solidFill>
                <a:schemeClr val="tx1">
                  <a:lumMod val="65000"/>
                  <a:lumOff val="35000"/>
                </a:schemeClr>
              </a:solidFill>
            </a:endParaRPr>
          </a:p>
          <a:p>
            <a:pPr marL="380990" indent="-380990">
              <a:buClr>
                <a:srgbClr val="FFC72A"/>
              </a:buClr>
              <a:buFont typeface="Wingdings" panose="05000000000000000000" pitchFamily="2" charset="2"/>
              <a:buChar char="ü"/>
            </a:pPr>
            <a:r>
              <a:rPr lang="bs-Latn-BA" dirty="0" smtClean="0">
                <a:solidFill>
                  <a:schemeClr val="tx1">
                    <a:lumMod val="65000"/>
                    <a:lumOff val="35000"/>
                  </a:schemeClr>
                </a:solidFill>
              </a:rPr>
              <a:t>do danas </a:t>
            </a:r>
            <a:r>
              <a:rPr lang="en-GB" b="1" dirty="0" smtClean="0">
                <a:solidFill>
                  <a:schemeClr val="tx1">
                    <a:lumMod val="65000"/>
                    <a:lumOff val="35000"/>
                  </a:schemeClr>
                </a:solidFill>
              </a:rPr>
              <a:t>&gt;4,000 pa</a:t>
            </a:r>
            <a:r>
              <a:rPr lang="bs-Latn-BA" b="1" dirty="0" smtClean="0">
                <a:solidFill>
                  <a:schemeClr val="tx1">
                    <a:lumMod val="65000"/>
                    <a:lumOff val="35000"/>
                  </a:schemeClr>
                </a:solidFill>
              </a:rPr>
              <a:t>cijenata </a:t>
            </a:r>
            <a:r>
              <a:rPr lang="bs-Latn-BA" dirty="0" smtClean="0">
                <a:solidFill>
                  <a:schemeClr val="tx1">
                    <a:lumMod val="65000"/>
                    <a:lumOff val="35000"/>
                  </a:schemeClr>
                </a:solidFill>
              </a:rPr>
              <a:t>je primilo ocrevus </a:t>
            </a:r>
            <a:r>
              <a:rPr lang="bs-Latn-BA" b="1" dirty="0" smtClean="0">
                <a:solidFill>
                  <a:schemeClr val="tx1">
                    <a:lumMod val="65000"/>
                    <a:lumOff val="35000"/>
                  </a:schemeClr>
                </a:solidFill>
              </a:rPr>
              <a:t>u kliničkim studijama </a:t>
            </a:r>
            <a:r>
              <a:rPr lang="bs-Latn-BA" dirty="0" smtClean="0">
                <a:solidFill>
                  <a:schemeClr val="tx1">
                    <a:lumMod val="65000"/>
                    <a:lumOff val="35000"/>
                  </a:schemeClr>
                </a:solidFill>
              </a:rPr>
              <a:t>i </a:t>
            </a:r>
            <a:r>
              <a:rPr lang="en-GB" b="1" dirty="0" smtClean="0">
                <a:solidFill>
                  <a:schemeClr val="tx1">
                    <a:lumMod val="65000"/>
                    <a:lumOff val="35000"/>
                  </a:schemeClr>
                </a:solidFill>
              </a:rPr>
              <a:t>&gt;66,000 </a:t>
            </a:r>
            <a:r>
              <a:rPr lang="bs-Latn-BA" b="1" dirty="0" smtClean="0">
                <a:solidFill>
                  <a:schemeClr val="tx1">
                    <a:lumMod val="65000"/>
                    <a:lumOff val="35000"/>
                  </a:schemeClr>
                </a:solidFill>
              </a:rPr>
              <a:t>pacijenta tretirano u kliničkoj praksi</a:t>
            </a:r>
            <a:endParaRPr lang="en-US" dirty="0">
              <a:solidFill>
                <a:schemeClr val="tx1">
                  <a:lumMod val="65000"/>
                  <a:lumOff val="35000"/>
                </a:schemeClr>
              </a:solidFill>
            </a:endParaRPr>
          </a:p>
        </p:txBody>
      </p:sp>
      <p:sp>
        <p:nvSpPr>
          <p:cNvPr id="10" name="Title 1"/>
          <p:cNvSpPr>
            <a:spLocks noGrp="1"/>
          </p:cNvSpPr>
          <p:nvPr>
            <p:ph type="title"/>
          </p:nvPr>
        </p:nvSpPr>
        <p:spPr/>
        <p:txBody>
          <a:bodyPr>
            <a:normAutofit/>
          </a:bodyPr>
          <a:lstStyle/>
          <a:p>
            <a:r>
              <a:rPr lang="bs-Latn-BA" sz="2700" dirty="0"/>
              <a:t>OCREVUS (ocrelizumab) sada dostupan pacijentima u </a:t>
            </a:r>
            <a:r>
              <a:rPr lang="en-US" sz="2700" dirty="0"/>
              <a:t>RS</a:t>
            </a:r>
            <a:endParaRPr lang="en-GB" sz="2700" baseline="30000" dirty="0"/>
          </a:p>
        </p:txBody>
      </p:sp>
      <p:sp>
        <p:nvSpPr>
          <p:cNvPr id="5" name="Text Placeholder 4"/>
          <p:cNvSpPr>
            <a:spLocks noGrp="1"/>
          </p:cNvSpPr>
          <p:nvPr>
            <p:ph type="body" sz="quarter" idx="13"/>
          </p:nvPr>
        </p:nvSpPr>
        <p:spPr>
          <a:xfrm>
            <a:off x="609602" y="6172200"/>
            <a:ext cx="9855199" cy="344488"/>
          </a:xfrm>
        </p:spPr>
        <p:txBody>
          <a:bodyPr/>
          <a:lstStyle/>
          <a:p>
            <a:r>
              <a:rPr lang="en-US" sz="900" dirty="0">
                <a:solidFill>
                  <a:schemeClr val="bg1">
                    <a:lumMod val="50000"/>
                  </a:schemeClr>
                </a:solidFill>
              </a:rPr>
              <a:t>OCREVUS® (</a:t>
            </a:r>
            <a:r>
              <a:rPr lang="en-US" sz="900" dirty="0" err="1">
                <a:solidFill>
                  <a:schemeClr val="bg1">
                    <a:lumMod val="50000"/>
                  </a:schemeClr>
                </a:solidFill>
              </a:rPr>
              <a:t>ocrelizumab</a:t>
            </a:r>
            <a:r>
              <a:rPr lang="en-US" sz="900" dirty="0">
                <a:solidFill>
                  <a:schemeClr val="bg1">
                    <a:lumMod val="50000"/>
                  </a:schemeClr>
                </a:solidFill>
              </a:rPr>
              <a:t>) </a:t>
            </a:r>
            <a:r>
              <a:rPr lang="en-US" sz="900" dirty="0" err="1">
                <a:solidFill>
                  <a:schemeClr val="bg1">
                    <a:lumMod val="50000"/>
                  </a:schemeClr>
                </a:solidFill>
              </a:rPr>
              <a:t>SmPC</a:t>
            </a:r>
            <a:r>
              <a:rPr lang="hr-HR" sz="900" dirty="0">
                <a:solidFill>
                  <a:schemeClr val="bg1">
                    <a:lumMod val="50000"/>
                  </a:schemeClr>
                </a:solidFill>
              </a:rPr>
              <a:t/>
            </a:r>
            <a:br>
              <a:rPr lang="hr-HR" sz="900" dirty="0">
                <a:solidFill>
                  <a:schemeClr val="bg1">
                    <a:lumMod val="50000"/>
                  </a:schemeClr>
                </a:solidFill>
              </a:rPr>
            </a:br>
            <a:r>
              <a:rPr lang="en-US" sz="900" dirty="0">
                <a:solidFill>
                  <a:schemeClr val="bg1">
                    <a:lumMod val="50000"/>
                  </a:schemeClr>
                </a:solidFill>
              </a:rPr>
              <a:t>Hauser SL et al. </a:t>
            </a:r>
            <a:r>
              <a:rPr lang="en-US" sz="900" dirty="0" err="1">
                <a:solidFill>
                  <a:schemeClr val="bg1">
                    <a:lumMod val="50000"/>
                  </a:schemeClr>
                </a:solidFill>
              </a:rPr>
              <a:t>Ocrelizumab</a:t>
            </a:r>
            <a:r>
              <a:rPr lang="en-US" sz="900" dirty="0">
                <a:solidFill>
                  <a:schemeClr val="bg1">
                    <a:lumMod val="50000"/>
                  </a:schemeClr>
                </a:solidFill>
              </a:rPr>
              <a:t> versus interferon </a:t>
            </a:r>
            <a:r>
              <a:rPr lang="el-GR" sz="900" dirty="0">
                <a:solidFill>
                  <a:schemeClr val="bg1">
                    <a:lumMod val="50000"/>
                  </a:schemeClr>
                </a:solidFill>
              </a:rPr>
              <a:t>β-1</a:t>
            </a:r>
            <a:r>
              <a:rPr lang="en-US" sz="900" dirty="0">
                <a:solidFill>
                  <a:schemeClr val="bg1">
                    <a:lumMod val="50000"/>
                  </a:schemeClr>
                </a:solidFill>
              </a:rPr>
              <a:t>a in relapsing multiple sclerosis [supplemental appendix]. N </a:t>
            </a:r>
            <a:r>
              <a:rPr lang="en-US" sz="900" dirty="0" err="1">
                <a:solidFill>
                  <a:schemeClr val="bg1">
                    <a:lumMod val="50000"/>
                  </a:schemeClr>
                </a:solidFill>
              </a:rPr>
              <a:t>Engl</a:t>
            </a:r>
            <a:r>
              <a:rPr lang="en-US" sz="900" dirty="0">
                <a:solidFill>
                  <a:schemeClr val="bg1">
                    <a:lumMod val="50000"/>
                  </a:schemeClr>
                </a:solidFill>
              </a:rPr>
              <a:t> J Med. http://www.nejm.org/doi/</a:t>
            </a:r>
            <a:r>
              <a:rPr lang="hr-HR" sz="900" dirty="0">
                <a:solidFill>
                  <a:schemeClr val="bg1">
                    <a:lumMod val="50000"/>
                  </a:schemeClr>
                </a:solidFill>
              </a:rPr>
              <a:t/>
            </a:r>
            <a:br>
              <a:rPr lang="hr-HR" sz="900" dirty="0">
                <a:solidFill>
                  <a:schemeClr val="bg1">
                    <a:lumMod val="50000"/>
                  </a:schemeClr>
                </a:solidFill>
              </a:rPr>
            </a:br>
            <a:r>
              <a:rPr lang="en-US" sz="900" dirty="0" err="1">
                <a:solidFill>
                  <a:schemeClr val="bg1">
                    <a:lumMod val="50000"/>
                  </a:schemeClr>
                </a:solidFill>
              </a:rPr>
              <a:t>suppl</a:t>
            </a:r>
            <a:r>
              <a:rPr lang="en-US" sz="900" dirty="0">
                <a:solidFill>
                  <a:schemeClr val="bg1">
                    <a:lumMod val="50000"/>
                  </a:schemeClr>
                </a:solidFill>
              </a:rPr>
              <a:t>/10.1056/NEJMoa1601277/</a:t>
            </a:r>
            <a:r>
              <a:rPr lang="en-US" sz="900" dirty="0" err="1">
                <a:solidFill>
                  <a:schemeClr val="bg1">
                    <a:lumMod val="50000"/>
                  </a:schemeClr>
                </a:solidFill>
              </a:rPr>
              <a:t>suppl_file</a:t>
            </a:r>
            <a:r>
              <a:rPr lang="en-US" sz="900" dirty="0">
                <a:solidFill>
                  <a:schemeClr val="bg1">
                    <a:lumMod val="50000"/>
                  </a:schemeClr>
                </a:solidFill>
              </a:rPr>
              <a:t>/nejmoa1601277_appendix.pdf. Accessed January 3, 2017.</a:t>
            </a:r>
            <a:r>
              <a:rPr lang="hr-HR" sz="900" dirty="0">
                <a:solidFill>
                  <a:schemeClr val="bg1">
                    <a:lumMod val="50000"/>
                  </a:schemeClr>
                </a:solidFill>
              </a:rPr>
              <a:t/>
            </a:r>
            <a:br>
              <a:rPr lang="hr-HR" sz="900" dirty="0">
                <a:solidFill>
                  <a:schemeClr val="bg1">
                    <a:lumMod val="50000"/>
                  </a:schemeClr>
                </a:solidFill>
              </a:rPr>
            </a:br>
            <a:r>
              <a:rPr lang="en-US" sz="900" dirty="0">
                <a:solidFill>
                  <a:schemeClr val="bg1">
                    <a:lumMod val="50000"/>
                  </a:schemeClr>
                </a:solidFill>
              </a:rPr>
              <a:t>Hauser SL et al. </a:t>
            </a:r>
            <a:r>
              <a:rPr lang="en-US" sz="900" dirty="0" err="1">
                <a:solidFill>
                  <a:schemeClr val="bg1">
                    <a:lumMod val="50000"/>
                  </a:schemeClr>
                </a:solidFill>
              </a:rPr>
              <a:t>Ocrelizumab</a:t>
            </a:r>
            <a:r>
              <a:rPr lang="en-US" sz="900" dirty="0">
                <a:solidFill>
                  <a:schemeClr val="bg1">
                    <a:lumMod val="50000"/>
                  </a:schemeClr>
                </a:solidFill>
              </a:rPr>
              <a:t> versus interferon </a:t>
            </a:r>
            <a:r>
              <a:rPr lang="el-GR" sz="900" dirty="0">
                <a:solidFill>
                  <a:schemeClr val="bg1">
                    <a:lumMod val="50000"/>
                  </a:schemeClr>
                </a:solidFill>
              </a:rPr>
              <a:t>β-1</a:t>
            </a:r>
            <a:r>
              <a:rPr lang="en-US" sz="900" dirty="0">
                <a:solidFill>
                  <a:schemeClr val="bg1">
                    <a:lumMod val="50000"/>
                  </a:schemeClr>
                </a:solidFill>
              </a:rPr>
              <a:t>a in relapsing multiple sclerosis. N </a:t>
            </a:r>
            <a:r>
              <a:rPr lang="en-US" sz="900" dirty="0" err="1">
                <a:solidFill>
                  <a:schemeClr val="bg1">
                    <a:lumMod val="50000"/>
                  </a:schemeClr>
                </a:solidFill>
              </a:rPr>
              <a:t>Engl</a:t>
            </a:r>
            <a:r>
              <a:rPr lang="en-US" sz="900" dirty="0">
                <a:solidFill>
                  <a:schemeClr val="bg1">
                    <a:lumMod val="50000"/>
                  </a:schemeClr>
                </a:solidFill>
              </a:rPr>
              <a:t> J Med. 2017;376(3):221-234.</a:t>
            </a:r>
            <a:r>
              <a:rPr lang="hr-HR" sz="900" dirty="0">
                <a:solidFill>
                  <a:schemeClr val="bg1">
                    <a:lumMod val="50000"/>
                  </a:schemeClr>
                </a:solidFill>
              </a:rPr>
              <a:t/>
            </a:r>
            <a:br>
              <a:rPr lang="hr-HR" sz="900" dirty="0">
                <a:solidFill>
                  <a:schemeClr val="bg1">
                    <a:lumMod val="50000"/>
                  </a:schemeClr>
                </a:solidFill>
              </a:rPr>
            </a:br>
            <a:r>
              <a:rPr lang="en-US" sz="900" dirty="0" err="1">
                <a:solidFill>
                  <a:schemeClr val="bg1">
                    <a:lumMod val="50000"/>
                  </a:schemeClr>
                </a:solidFill>
              </a:rPr>
              <a:t>Montalban</a:t>
            </a:r>
            <a:r>
              <a:rPr lang="en-US" sz="900" dirty="0">
                <a:solidFill>
                  <a:schemeClr val="bg1">
                    <a:lumMod val="50000"/>
                  </a:schemeClr>
                </a:solidFill>
              </a:rPr>
              <a:t> X et al. </a:t>
            </a:r>
            <a:r>
              <a:rPr lang="en-US" sz="900" dirty="0" err="1">
                <a:solidFill>
                  <a:schemeClr val="bg1">
                    <a:lumMod val="50000"/>
                  </a:schemeClr>
                </a:solidFill>
              </a:rPr>
              <a:t>Ocrelizumab</a:t>
            </a:r>
            <a:r>
              <a:rPr lang="en-US" sz="900" dirty="0">
                <a:solidFill>
                  <a:schemeClr val="bg1">
                    <a:lumMod val="50000"/>
                  </a:schemeClr>
                </a:solidFill>
              </a:rPr>
              <a:t> versus placebo in primary progressive multiple sclerosis. N </a:t>
            </a:r>
            <a:r>
              <a:rPr lang="en-US" sz="900" dirty="0" err="1">
                <a:solidFill>
                  <a:schemeClr val="bg1">
                    <a:lumMod val="50000"/>
                  </a:schemeClr>
                </a:solidFill>
              </a:rPr>
              <a:t>Engl</a:t>
            </a:r>
            <a:r>
              <a:rPr lang="en-US" sz="900" dirty="0">
                <a:solidFill>
                  <a:schemeClr val="bg1">
                    <a:lumMod val="50000"/>
                  </a:schemeClr>
                </a:solidFill>
              </a:rPr>
              <a:t> J Med. 2017;376(3):209-220.</a:t>
            </a:r>
            <a:r>
              <a:rPr lang="bs-Latn-BA" sz="900" dirty="0">
                <a:solidFill>
                  <a:schemeClr val="bg1">
                    <a:lumMod val="50000"/>
                  </a:schemeClr>
                </a:solidFill>
              </a:rPr>
              <a:t> </a:t>
            </a:r>
            <a:br>
              <a:rPr lang="bs-Latn-BA" sz="900" dirty="0">
                <a:solidFill>
                  <a:schemeClr val="bg1">
                    <a:lumMod val="50000"/>
                  </a:schemeClr>
                </a:solidFill>
              </a:rPr>
            </a:br>
            <a:r>
              <a:rPr lang="bs-Latn-BA" sz="900" dirty="0">
                <a:solidFill>
                  <a:schemeClr val="bg1">
                    <a:lumMod val="50000"/>
                  </a:schemeClr>
                </a:solidFill>
              </a:rPr>
              <a:t>Rche </a:t>
            </a:r>
            <a:r>
              <a:rPr lang="en-US" sz="900" dirty="0">
                <a:solidFill>
                  <a:schemeClr val="bg1">
                    <a:lumMod val="50000"/>
                  </a:schemeClr>
                </a:solidFill>
              </a:rPr>
              <a:t>Data on File.</a:t>
            </a:r>
          </a:p>
        </p:txBody>
      </p:sp>
    </p:spTree>
    <p:extLst>
      <p:ext uri="{BB962C8B-B14F-4D97-AF65-F5344CB8AC3E}">
        <p14:creationId xmlns="" xmlns:p14="http://schemas.microsoft.com/office/powerpoint/2010/main" val="7553131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1311275"/>
            <a:ext cx="11074400" cy="4352925"/>
          </a:xfrm>
        </p:spPr>
        <p:txBody>
          <a:bodyPr/>
          <a:lstStyle/>
          <a:p>
            <a:r>
              <a:rPr lang="en-US" dirty="0" err="1"/>
              <a:t>Ocrelizumab</a:t>
            </a:r>
            <a:r>
              <a:rPr lang="en-US" dirty="0"/>
              <a:t> </a:t>
            </a:r>
            <a:r>
              <a:rPr lang="hr-HR" dirty="0" smtClean="0"/>
              <a:t>je ispitivan u jednom ispitivanju</a:t>
            </a:r>
            <a:r>
              <a:rPr lang="en-US" dirty="0" smtClean="0"/>
              <a:t> </a:t>
            </a:r>
            <a:r>
              <a:rPr lang="hr-HR" dirty="0" smtClean="0"/>
              <a:t>F</a:t>
            </a:r>
            <a:r>
              <a:rPr lang="en-US" dirty="0" smtClean="0"/>
              <a:t>a</a:t>
            </a:r>
            <a:r>
              <a:rPr lang="hr-HR" dirty="0" smtClean="0"/>
              <a:t>z</a:t>
            </a:r>
            <a:r>
              <a:rPr lang="en-US" dirty="0" smtClean="0"/>
              <a:t>e </a:t>
            </a:r>
            <a:r>
              <a:rPr lang="en-US" dirty="0"/>
              <a:t>II </a:t>
            </a:r>
            <a:r>
              <a:rPr lang="hr-HR" dirty="0" smtClean="0"/>
              <a:t>i</a:t>
            </a:r>
            <a:r>
              <a:rPr lang="en-US" dirty="0" smtClean="0"/>
              <a:t> </a:t>
            </a:r>
            <a:r>
              <a:rPr lang="hr-HR" dirty="0" smtClean="0"/>
              <a:t>tri ispitivanja</a:t>
            </a:r>
            <a:r>
              <a:rPr lang="en-US" dirty="0" smtClean="0"/>
              <a:t> </a:t>
            </a:r>
            <a:r>
              <a:rPr lang="hr-HR" dirty="0" smtClean="0"/>
              <a:t>Faze</a:t>
            </a:r>
            <a:r>
              <a:rPr lang="en-US" dirty="0" smtClean="0"/>
              <a:t> </a:t>
            </a:r>
            <a:r>
              <a:rPr lang="en-US" dirty="0"/>
              <a:t>III </a:t>
            </a:r>
            <a:r>
              <a:rPr lang="hr-HR" dirty="0" smtClean="0"/>
              <a:t>unutar </a:t>
            </a:r>
            <a:r>
              <a:rPr lang="en-US" dirty="0" smtClean="0"/>
              <a:t>ORCHESTRA program</a:t>
            </a:r>
            <a:r>
              <a:rPr lang="hr-HR" dirty="0" smtClean="0"/>
              <a:t>a</a:t>
            </a:r>
            <a:endParaRPr lang="en-US" dirty="0"/>
          </a:p>
        </p:txBody>
      </p:sp>
      <p:sp>
        <p:nvSpPr>
          <p:cNvPr id="2" name="Title 1"/>
          <p:cNvSpPr>
            <a:spLocks noGrp="1"/>
          </p:cNvSpPr>
          <p:nvPr>
            <p:ph type="title"/>
          </p:nvPr>
        </p:nvSpPr>
        <p:spPr/>
        <p:txBody>
          <a:bodyPr/>
          <a:lstStyle/>
          <a:p>
            <a:r>
              <a:rPr lang="hr-HR" dirty="0" smtClean="0"/>
              <a:t>Klinički razvoj lijeka OCREVUS</a:t>
            </a:r>
            <a:r>
              <a:rPr lang="en-US" baseline="30000" dirty="0" smtClean="0"/>
              <a:t>®</a:t>
            </a:r>
            <a:r>
              <a:rPr lang="hr-HR" baseline="30000" dirty="0" smtClean="0"/>
              <a:t> </a:t>
            </a:r>
            <a:r>
              <a:rPr lang="hr-HR" dirty="0" smtClean="0"/>
              <a:t>(</a:t>
            </a:r>
            <a:r>
              <a:rPr lang="hr-HR" i="1" dirty="0" smtClean="0"/>
              <a:t>Ocrelizumab</a:t>
            </a:r>
            <a:r>
              <a:rPr lang="hr-HR" dirty="0" smtClean="0"/>
              <a:t>)</a:t>
            </a:r>
            <a:endParaRPr lang="en-US" dirty="0"/>
          </a:p>
        </p:txBody>
      </p:sp>
      <p:sp>
        <p:nvSpPr>
          <p:cNvPr id="21" name="Rectangle 20"/>
          <p:cNvSpPr/>
          <p:nvPr/>
        </p:nvSpPr>
        <p:spPr>
          <a:xfrm>
            <a:off x="2286000" y="6185065"/>
            <a:ext cx="78232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1200" dirty="0">
              <a:solidFill>
                <a:schemeClr val="tx1"/>
              </a:solidFill>
            </a:endParaRPr>
          </a:p>
        </p:txBody>
      </p:sp>
      <p:sp>
        <p:nvSpPr>
          <p:cNvPr id="8" name="Text Placeholder 5"/>
          <p:cNvSpPr txBox="1">
            <a:spLocks/>
          </p:cNvSpPr>
          <p:nvPr/>
        </p:nvSpPr>
        <p:spPr>
          <a:xfrm>
            <a:off x="4856025" y="6587069"/>
            <a:ext cx="7335977" cy="344488"/>
          </a:xfrm>
          <a:prstGeom prst="rect">
            <a:avLst/>
          </a:prstGeom>
        </p:spPr>
        <p:txBody>
          <a:bodyPr lIns="121917" tIns="60958" rIns="121917" bIns="60958"/>
          <a:lstStyle>
            <a:lvl1pPr marL="169863" indent="-169863" algn="l" defTabSz="914400" rtl="0" eaLnBrk="1" latinLnBrk="0" hangingPunct="1">
              <a:lnSpc>
                <a:spcPct val="95000"/>
              </a:lnSpc>
              <a:spcBef>
                <a:spcPts val="1200"/>
              </a:spcBef>
              <a:buClr>
                <a:schemeClr val="accent1"/>
              </a:buClr>
              <a:buSzPct val="110000"/>
              <a:buFont typeface="Arial" pitchFamily="34" charset="0"/>
              <a:buChar char="•"/>
              <a:defRPr sz="1600" kern="1200">
                <a:solidFill>
                  <a:schemeClr val="tx1">
                    <a:lumMod val="75000"/>
                    <a:lumOff val="25000"/>
                  </a:schemeClr>
                </a:solidFill>
                <a:latin typeface="Imago" panose="020B0500060000020004" pitchFamily="34" charset="0"/>
                <a:ea typeface="+mn-ea"/>
                <a:cs typeface="+mn-cs"/>
              </a:defRPr>
            </a:lvl1pPr>
            <a:lvl2pPr marL="576263" indent="-228600" algn="l" defTabSz="914400" rtl="0" eaLnBrk="1" latinLnBrk="0" hangingPunct="1">
              <a:lnSpc>
                <a:spcPct val="95000"/>
              </a:lnSpc>
              <a:spcBef>
                <a:spcPts val="400"/>
              </a:spcBef>
              <a:buClr>
                <a:schemeClr val="accent1"/>
              </a:buClr>
              <a:buFont typeface="Arial" pitchFamily="34" charset="0"/>
              <a:buChar char="–"/>
              <a:defRPr sz="1400" kern="1200">
                <a:solidFill>
                  <a:schemeClr val="tx1">
                    <a:lumMod val="75000"/>
                    <a:lumOff val="25000"/>
                  </a:schemeClr>
                </a:solidFill>
                <a:latin typeface="Imago" panose="020B0500060000020004" pitchFamily="34" charset="0"/>
                <a:ea typeface="+mn-ea"/>
                <a:cs typeface="+mn-cs"/>
              </a:defRPr>
            </a:lvl2pPr>
            <a:lvl3pPr marL="804863" indent="-117475" algn="l" defTabSz="914400" rtl="0" eaLnBrk="1" latinLnBrk="0" hangingPunct="1">
              <a:lnSpc>
                <a:spcPct val="95000"/>
              </a:lnSpc>
              <a:spcBef>
                <a:spcPts val="300"/>
              </a:spcBef>
              <a:buClr>
                <a:schemeClr val="accent1"/>
              </a:buClr>
              <a:buFont typeface="Arial" pitchFamily="34" charset="0"/>
              <a:buChar char="•"/>
              <a:defRPr sz="1200" kern="1200">
                <a:solidFill>
                  <a:schemeClr val="tx1">
                    <a:lumMod val="75000"/>
                    <a:lumOff val="25000"/>
                  </a:schemeClr>
                </a:solidFill>
                <a:latin typeface="Imago" panose="020B0500060000020004" pitchFamily="34" charset="0"/>
                <a:ea typeface="+mn-ea"/>
                <a:cs typeface="+mn-cs"/>
              </a:defRPr>
            </a:lvl3pPr>
            <a:lvl4pPr marL="1084263"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4pPr>
            <a:lvl5pPr marL="1371600" indent="-169863" algn="l" defTabSz="914400" rtl="0" eaLnBrk="1" latinLnBrk="0" hangingPunct="1">
              <a:lnSpc>
                <a:spcPct val="95000"/>
              </a:lnSpc>
              <a:spcBef>
                <a:spcPts val="200"/>
              </a:spcBef>
              <a:buClr>
                <a:schemeClr val="accent1"/>
              </a:buClr>
              <a:buFont typeface="Arial" pitchFamily="34" charset="0"/>
              <a:buChar char="•"/>
              <a:defRPr sz="1100" kern="1200">
                <a:solidFill>
                  <a:schemeClr val="tx1">
                    <a:lumMod val="75000"/>
                    <a:lumOff val="25000"/>
                  </a:schemeClr>
                </a:solidFill>
                <a:latin typeface="Imago" panose="020B050006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hr-HR" sz="800" baseline="30000" dirty="0">
                <a:solidFill>
                  <a:schemeClr val="tx1"/>
                </a:solidFill>
              </a:rPr>
              <a:t>1</a:t>
            </a:r>
            <a:r>
              <a:rPr lang="en-US" sz="800" dirty="0" err="1">
                <a:solidFill>
                  <a:schemeClr val="tx1"/>
                </a:solidFill>
              </a:rPr>
              <a:t>Kappos</a:t>
            </a:r>
            <a:r>
              <a:rPr lang="en-US" sz="800" dirty="0">
                <a:solidFill>
                  <a:schemeClr val="tx1"/>
                </a:solidFill>
              </a:rPr>
              <a:t> L, et al. Lancet 2011;378:1779–1787; </a:t>
            </a:r>
            <a:r>
              <a:rPr lang="hr-HR" sz="800" baseline="30000" dirty="0">
                <a:solidFill>
                  <a:schemeClr val="tx1"/>
                </a:solidFill>
              </a:rPr>
              <a:t>2</a:t>
            </a:r>
            <a:r>
              <a:rPr lang="en-US" sz="800" dirty="0">
                <a:solidFill>
                  <a:schemeClr val="tx1"/>
                </a:solidFill>
              </a:rPr>
              <a:t>Hauser SL, et al. N </a:t>
            </a:r>
            <a:r>
              <a:rPr lang="en-US" sz="800" dirty="0" err="1">
                <a:solidFill>
                  <a:schemeClr val="tx1"/>
                </a:solidFill>
              </a:rPr>
              <a:t>Engl</a:t>
            </a:r>
            <a:r>
              <a:rPr lang="en-US" sz="800" dirty="0">
                <a:solidFill>
                  <a:schemeClr val="tx1"/>
                </a:solidFill>
              </a:rPr>
              <a:t> J Med 2017;376:221–234;</a:t>
            </a:r>
            <a:r>
              <a:rPr lang="hr-HR" sz="800" baseline="30000" dirty="0">
                <a:solidFill>
                  <a:schemeClr val="tx1"/>
                </a:solidFill>
              </a:rPr>
              <a:t>3</a:t>
            </a:r>
            <a:r>
              <a:rPr lang="en-US" sz="800" dirty="0" err="1">
                <a:solidFill>
                  <a:schemeClr val="tx1"/>
                </a:solidFill>
              </a:rPr>
              <a:t>Montalban</a:t>
            </a:r>
            <a:r>
              <a:rPr lang="en-US" sz="800" dirty="0">
                <a:solidFill>
                  <a:schemeClr val="tx1"/>
                </a:solidFill>
              </a:rPr>
              <a:t> X, et al. N </a:t>
            </a:r>
            <a:r>
              <a:rPr lang="en-US" sz="800" dirty="0" err="1">
                <a:solidFill>
                  <a:schemeClr val="tx1"/>
                </a:solidFill>
              </a:rPr>
              <a:t>Engl</a:t>
            </a:r>
            <a:r>
              <a:rPr lang="en-US" sz="800" dirty="0">
                <a:solidFill>
                  <a:schemeClr val="tx1"/>
                </a:solidFill>
              </a:rPr>
              <a:t> J Med 2017;376:209–220. </a:t>
            </a:r>
          </a:p>
        </p:txBody>
      </p:sp>
      <p:pic>
        <p:nvPicPr>
          <p:cNvPr id="27" name="Picture 26"/>
          <p:cNvPicPr>
            <a:picLocks noChangeAspect="1"/>
          </p:cNvPicPr>
          <p:nvPr/>
        </p:nvPicPr>
        <p:blipFill>
          <a:blip r:embed="rId2" cstate="print"/>
          <a:stretch>
            <a:fillRect/>
          </a:stretch>
        </p:blipFill>
        <p:spPr>
          <a:xfrm>
            <a:off x="9843101" y="43285"/>
            <a:ext cx="2348899" cy="1634017"/>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49086" y="2248807"/>
            <a:ext cx="7358703" cy="378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491442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06400" y="381000"/>
            <a:ext cx="10871200" cy="5678474"/>
          </a:xfrm>
          <a:prstGeom prst="rect">
            <a:avLst/>
          </a:prstGeom>
        </p:spPr>
        <p:txBody>
          <a:bodyPr wrap="square" lIns="121917" tIns="60958" rIns="121917" bIns="60958">
            <a:spAutoFit/>
          </a:bodyPr>
          <a:lstStyle/>
          <a:p>
            <a:r>
              <a:rPr lang="bs-Latn-BA" sz="900" dirty="0"/>
              <a:t> </a:t>
            </a:r>
            <a:r>
              <a:rPr lang="vi-VN" sz="800" dirty="0"/>
              <a:t>Ovaj lijek je predmet dodatnog praćenja/nadzora. Ovo će omogućiti da se nove bezbjedonosne informacije o lijeku pribave u što kraćem vremenu. To omogućava kontinuirano praćenje odnosa korist/rizik lijeka. Od zdravstvenih stručnjaka se traži da prijave svaku sumnju na neželjeno dejstvo pomenutog lijeka. Takođe, svaku sumnju na neželjeno dejstvo bi trebalo prijaviti i putem emaila na bosnia.drugsafety roche.com ili na telefon 033/568-450 Informacije za propisivanje u liječenju RMS </a:t>
            </a:r>
            <a:endParaRPr lang="bs-Latn-BA" sz="800" dirty="0"/>
          </a:p>
          <a:p>
            <a:endParaRPr lang="bs-Latn-BA" sz="800" dirty="0"/>
          </a:p>
          <a:p>
            <a:r>
              <a:rPr lang="vi-VN" sz="800" i="1" dirty="0"/>
              <a:t>Naziv gotovog lijeka i aktivne supstance </a:t>
            </a:r>
            <a:endParaRPr lang="bs-Latn-BA" sz="800" i="1" dirty="0"/>
          </a:p>
          <a:p>
            <a:r>
              <a:rPr lang="vi-VN" sz="800" b="1" dirty="0"/>
              <a:t>Ocrevus 300 mg/10 ml, koncentrat za otopinu za infuziju Okrelizumab, </a:t>
            </a:r>
            <a:endParaRPr lang="bs-Latn-BA" sz="800" b="1" dirty="0"/>
          </a:p>
          <a:p>
            <a:endParaRPr lang="bs-Latn-BA" sz="800" dirty="0"/>
          </a:p>
          <a:p>
            <a:r>
              <a:rPr lang="vi-VN" sz="800" i="1" dirty="0"/>
              <a:t>ATC oznaka</a:t>
            </a:r>
            <a:r>
              <a:rPr lang="vi-VN" sz="800" dirty="0"/>
              <a:t>: L04AA36 </a:t>
            </a:r>
            <a:endParaRPr lang="bs-Latn-BA" sz="800" dirty="0"/>
          </a:p>
          <a:p>
            <a:endParaRPr lang="bs-Latn-BA" sz="800" dirty="0"/>
          </a:p>
          <a:p>
            <a:r>
              <a:rPr lang="vi-VN" sz="800" i="1" dirty="0"/>
              <a:t>Terapijske indikacije </a:t>
            </a:r>
            <a:endParaRPr lang="bs-Latn-BA" sz="800" i="1" dirty="0"/>
          </a:p>
          <a:p>
            <a:r>
              <a:rPr lang="vi-VN" sz="800" dirty="0"/>
              <a:t>• Ocrevus je indiciran za liječenje odraslih bolesnika s relapsirajućim oblicima multiple skleroze (RMS) koji imaju aktivnu bolest definisanu kliničkim značajkama ili značajkama vidljivima u nalazima oslikavanja.</a:t>
            </a:r>
            <a:endParaRPr lang="bs-Latn-BA" sz="800" dirty="0"/>
          </a:p>
          <a:p>
            <a:r>
              <a:rPr lang="vi-VN" sz="800" dirty="0"/>
              <a:t>• Ocrevus je indiciran za liječenje odraslih bolesnika s ranom primarno progresivnom multiplom sklerozom (PPMS) u smislu trajanja bolesti i razine onesposobljenosti te sa značajkama karakterističnima za upalnu aktivnost vidljivima u nalazima oslikavanja. </a:t>
            </a:r>
            <a:endParaRPr lang="bs-Latn-BA" sz="800" dirty="0"/>
          </a:p>
          <a:p>
            <a:endParaRPr lang="bs-Latn-BA" sz="800" dirty="0"/>
          </a:p>
          <a:p>
            <a:r>
              <a:rPr lang="vi-VN" sz="800" i="1" dirty="0"/>
              <a:t>Kontraindikacije </a:t>
            </a:r>
            <a:endParaRPr lang="bs-Latn-BA" sz="800" i="1" dirty="0"/>
          </a:p>
          <a:p>
            <a:pPr marL="228594" indent="-228594">
              <a:buFont typeface="Arial" panose="020B0604020202020204" pitchFamily="34" charset="0"/>
              <a:buChar char="•"/>
            </a:pPr>
            <a:r>
              <a:rPr lang="vi-VN" sz="800" dirty="0"/>
              <a:t>Preosjetljivost na djelatnu tvar ili neku od pomoćnih tvari navedenih. </a:t>
            </a:r>
            <a:endParaRPr lang="bs-Latn-BA" sz="800" dirty="0"/>
          </a:p>
          <a:p>
            <a:pPr marL="228594" indent="-228594">
              <a:buFont typeface="Arial" panose="020B0604020202020204" pitchFamily="34" charset="0"/>
              <a:buChar char="•"/>
            </a:pPr>
            <a:r>
              <a:rPr lang="vi-VN" sz="800" dirty="0"/>
              <a:t>Trenutna aktivna infekcija </a:t>
            </a:r>
            <a:endParaRPr lang="bs-Latn-BA" sz="800" dirty="0"/>
          </a:p>
          <a:p>
            <a:pPr marL="228594" indent="-228594">
              <a:buFont typeface="Arial" panose="020B0604020202020204" pitchFamily="34" charset="0"/>
              <a:buChar char="•"/>
            </a:pPr>
            <a:r>
              <a:rPr lang="vi-VN" sz="800" dirty="0"/>
              <a:t>Teško imunokompromitirani bolesnici </a:t>
            </a:r>
            <a:endParaRPr lang="bs-Latn-BA" sz="800" dirty="0"/>
          </a:p>
          <a:p>
            <a:pPr marL="228594" indent="-228594">
              <a:buFont typeface="Arial" panose="020B0604020202020204" pitchFamily="34" charset="0"/>
              <a:buChar char="•"/>
            </a:pPr>
            <a:r>
              <a:rPr lang="vi-VN" sz="800" dirty="0"/>
              <a:t>Poznate aktivne zloćudne bolesti </a:t>
            </a:r>
            <a:endParaRPr lang="bs-Latn-BA" sz="800" dirty="0"/>
          </a:p>
          <a:p>
            <a:endParaRPr lang="bs-Latn-BA" sz="800" dirty="0"/>
          </a:p>
          <a:p>
            <a:r>
              <a:rPr lang="vi-VN" sz="800" i="1" dirty="0"/>
              <a:t>Doziranje i način primjene </a:t>
            </a:r>
            <a:endParaRPr lang="bs-Latn-BA" sz="800" i="1" dirty="0"/>
          </a:p>
          <a:p>
            <a:r>
              <a:rPr lang="vi-VN" sz="800" dirty="0"/>
              <a:t>Liječenje lijekom Ocrevus treba započeti i nadzirati ljekar specijalist koji ima iskustva u dijagnosticiranju i liječenju neuroloških bolesti i koji ima pristup odgovarajućoj medicinskoj potpori za zbrinjavanje teških reakcija kao što su reakcije na infuziju. </a:t>
            </a:r>
            <a:endParaRPr lang="bs-Latn-BA" sz="800" dirty="0"/>
          </a:p>
          <a:p>
            <a:r>
              <a:rPr lang="vi-VN" sz="800" dirty="0"/>
              <a:t>Prije svake infuzije lijeka Ocrevus mora se primijeniti premedikacija sa sljedeća dva lijeka kako bi se smanjile učestalost i težina reakcija na infuziju: </a:t>
            </a:r>
            <a:endParaRPr lang="bs-Latn-BA" sz="800" dirty="0"/>
          </a:p>
          <a:p>
            <a:r>
              <a:rPr lang="vi-VN" sz="800" dirty="0"/>
              <a:t>• 100 mg metilprednizolona (ili ekvivalenta) primijenjenog intravenski približno 30 minuta prije svake infuzije lijeka Ocrevus </a:t>
            </a:r>
            <a:endParaRPr lang="bs-Latn-BA" sz="800" dirty="0"/>
          </a:p>
          <a:p>
            <a:r>
              <a:rPr lang="vi-VN" sz="800" dirty="0"/>
              <a:t>• antihistaminik približno 30 – 60 minuta prije svake infuzije lijeka Ocrevus Uz to se može razmotriti i premedikacija antipiretikom (npr. paracetamolom) približno 30 – 60 minuta prije svake infuzije lijeka Ocrevus. </a:t>
            </a:r>
            <a:endParaRPr lang="bs-Latn-BA" sz="800" dirty="0"/>
          </a:p>
          <a:p>
            <a:r>
              <a:rPr lang="vi-VN" sz="800" dirty="0"/>
              <a:t>Početna doza od 600 mg primjenjuje se u dvije zasebne intravenske infuzije – najprije se primjenjuje jedna infuzija od 300 mg, a 2 sedmice kasnije druga infuzija od 300 mg. Doze lijeka Ocrevus koje slijede nakon toga primjenjuju se u obliku jedne intravenske infuzije od 600 mg svakih 6 mjeseci. Prvu sljedeću dozu od 600 mg treba primijeniti 6 mjeseci nakon prve infuzije početne doze. Potrebno je održavati interval od najmanje 5 mjeseci između dviju doza lijeka Ocrevus. Ako se tokom bilo koje infuzije pojave reakcije na infuziju, treba provesti određene prilagodbe. </a:t>
            </a:r>
            <a:endParaRPr lang="bs-Latn-BA" sz="800" dirty="0"/>
          </a:p>
          <a:p>
            <a:endParaRPr lang="bs-Latn-BA" sz="800" i="1" dirty="0"/>
          </a:p>
          <a:p>
            <a:r>
              <a:rPr lang="vi-VN" sz="800" i="1" dirty="0"/>
              <a:t>Način primjene </a:t>
            </a:r>
            <a:endParaRPr lang="bs-Latn-BA" sz="800" i="1" dirty="0"/>
          </a:p>
          <a:p>
            <a:r>
              <a:rPr lang="vi-VN" sz="800" dirty="0"/>
              <a:t>Ocrevus se nakon razrjeđivanja primjenjuje intravenskom infuzijom kroz zasebnu liniju. Infuzije lijeka Ocrevus ne smiju se primijeniti brzom niti bolusnom intravenskom injekcijom. Otopine lijeka Ocrevus za intravensku infuziju pripremaju se tako da se lijek razrijedi u infuzijskoj vrećici koja sadrži otopinu natrijeva hlorida od 9 mg/ml (0,9%) do konačne koncentracije od približno 1,2 mg/ml. Bolesnike treba nadzirati tokom infuzije i još najmanje jedan sat nakon njezina završetka. </a:t>
            </a:r>
            <a:endParaRPr lang="bs-Latn-BA" sz="800" dirty="0"/>
          </a:p>
          <a:p>
            <a:endParaRPr lang="bs-Latn-BA" sz="800" dirty="0"/>
          </a:p>
          <a:p>
            <a:r>
              <a:rPr lang="vi-VN" sz="800" i="1" dirty="0"/>
              <a:t>Posebna upozorenja i mjere opreza pri upotrebi </a:t>
            </a:r>
            <a:endParaRPr lang="bs-Latn-BA" sz="800" i="1" dirty="0"/>
          </a:p>
          <a:p>
            <a:r>
              <a:rPr lang="vi-VN" sz="800" dirty="0"/>
              <a:t>Reakcije preosjetljivosti/infuzijske reakcije; Progresivna multifokalna leukoencefalopatija (PML); Reaktivacija virusa hepatitisa B; Liječenje teško imunokompromitiranih bolesnika; Cijepljenje; Sljedivost; </a:t>
            </a:r>
            <a:endParaRPr lang="bs-Latn-BA" sz="800" dirty="0"/>
          </a:p>
          <a:p>
            <a:endParaRPr lang="bs-Latn-BA" sz="800" i="1" dirty="0"/>
          </a:p>
          <a:p>
            <a:r>
              <a:rPr lang="vi-VN" sz="800" i="1" dirty="0"/>
              <a:t>Neželjena djelovanja </a:t>
            </a:r>
            <a:endParaRPr lang="bs-Latn-BA" sz="800" i="1" dirty="0"/>
          </a:p>
          <a:p>
            <a:r>
              <a:rPr lang="vi-VN" sz="800" dirty="0"/>
              <a:t>Kao i svi lijekovi, ovaj lijek može uzrokovati nuspojave iako se one neće javiti kod svakoga. Reakcije na infuziju najčešća su nuspojava liječenja lijekom Ocrevus (vrlo često: može se javiti u više od 1 na 10 osoba). U većini se slučajeva radi o blagim reakcijama, ali mogu se javiti i neke ozbiljne reakcije. Liječenje lijekom Ocrevus može povećati podložnost infekcijama: infekcija dišnih putova, gripa, infekcija sinusa, bronhitis (upala dišnih putova), herpesna infekcija (afte ili bolni mjehurići na koži), infekcija želuca i crijeva (gastroenteritis), virusna infekcija, kožna infekcija (celulitis). Neke od njih mogu biti ozbiljne</a:t>
            </a:r>
            <a:r>
              <a:rPr lang="bs-Latn-BA" sz="800" dirty="0"/>
              <a:t>.</a:t>
            </a:r>
          </a:p>
          <a:p>
            <a:endParaRPr lang="bs-Latn-BA" sz="800" dirty="0"/>
          </a:p>
          <a:p>
            <a:r>
              <a:rPr lang="vi-VN" sz="800" dirty="0"/>
              <a:t>Za detalje pogledati posljednji odobreni sažetak glavnih karakteristika lijeka i uputstvo o lijeku </a:t>
            </a:r>
            <a:endParaRPr lang="bs-Latn-BA" sz="800" dirty="0"/>
          </a:p>
          <a:p>
            <a:endParaRPr lang="bs-Latn-BA" sz="800" dirty="0"/>
          </a:p>
          <a:p>
            <a:r>
              <a:rPr lang="vi-VN" sz="800" dirty="0"/>
              <a:t>Broj i datum odobrenja za stavljanje u promet gotovog lijeka u BiH Ocrevus 300 mg/10 ml, koncentrat za otopinu za infuziju 04-07.3-1-8895/17 od 03.07.2018. </a:t>
            </a:r>
            <a:endParaRPr lang="bs-Latn-BA" sz="800" dirty="0"/>
          </a:p>
          <a:p>
            <a:endParaRPr lang="bs-Latn-BA" sz="800" dirty="0"/>
          </a:p>
          <a:p>
            <a:r>
              <a:rPr lang="vi-VN" sz="800" dirty="0"/>
              <a:t>Režim izdavanja Lijek se primjenjuje u zdravstvenoj ustanovi sekundarnog ili tercijarnog nivoa (ZU) </a:t>
            </a:r>
            <a:endParaRPr lang="en-US" sz="800" dirty="0"/>
          </a:p>
        </p:txBody>
      </p:sp>
      <p:sp>
        <p:nvSpPr>
          <p:cNvPr id="9" name="Isosceles Triangle 8"/>
          <p:cNvSpPr/>
          <p:nvPr/>
        </p:nvSpPr>
        <p:spPr>
          <a:xfrm rot="10800000">
            <a:off x="444501" y="482601"/>
            <a:ext cx="63500" cy="76201"/>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solidFill>
                <a:schemeClr val="tx1"/>
              </a:solidFill>
            </a:endParaRPr>
          </a:p>
        </p:txBody>
      </p:sp>
      <p:pic>
        <p:nvPicPr>
          <p:cNvPr id="10"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48149" y="36491"/>
            <a:ext cx="1143851" cy="6582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2318369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stretch>
            <a:fillRect/>
          </a:stretch>
        </p:blipFill>
        <p:spPr>
          <a:xfrm>
            <a:off x="9843101" y="43285"/>
            <a:ext cx="2348899" cy="1634017"/>
          </a:xfrm>
          <a:prstGeom prst="rect">
            <a:avLst/>
          </a:prstGeom>
        </p:spPr>
      </p:pic>
      <p:sp>
        <p:nvSpPr>
          <p:cNvPr id="2" name="Title 1"/>
          <p:cNvSpPr>
            <a:spLocks noGrp="1"/>
          </p:cNvSpPr>
          <p:nvPr>
            <p:ph type="title"/>
          </p:nvPr>
        </p:nvSpPr>
        <p:spPr>
          <a:xfrm>
            <a:off x="372836" y="279400"/>
            <a:ext cx="10972800" cy="914400"/>
          </a:xfrm>
        </p:spPr>
        <p:txBody>
          <a:bodyPr>
            <a:noAutofit/>
          </a:bodyPr>
          <a:lstStyle/>
          <a:p>
            <a:r>
              <a:rPr lang="en-GB" sz="2800" dirty="0" smtClean="0"/>
              <a:t/>
            </a:r>
            <a:br>
              <a:rPr lang="en-GB" sz="2800" dirty="0" smtClean="0"/>
            </a:br>
            <a:r>
              <a:rPr lang="en-GB" sz="2800" dirty="0" smtClean="0"/>
              <a:t>OPERA</a:t>
            </a:r>
            <a:r>
              <a:rPr lang="bs-Latn-BA" sz="2800" dirty="0" smtClean="0"/>
              <a:t> I i </a:t>
            </a:r>
            <a:r>
              <a:rPr lang="en-GB" sz="2800" dirty="0" smtClean="0"/>
              <a:t>OPERA II: </a:t>
            </a:r>
            <a:r>
              <a:rPr lang="bs-Latn-BA" sz="2800" dirty="0" smtClean="0"/>
              <a:t>Dizajn studije</a:t>
            </a:r>
            <a:r>
              <a:rPr lang="en-US" sz="2800" dirty="0" smtClean="0"/>
              <a:t/>
            </a:r>
            <a:br>
              <a:rPr lang="en-US" sz="2800" dirty="0" smtClean="0"/>
            </a:br>
            <a:endParaRPr lang="en-GB" sz="2800" dirty="0"/>
          </a:p>
        </p:txBody>
      </p:sp>
      <p:sp>
        <p:nvSpPr>
          <p:cNvPr id="4" name="Text Placeholder 3"/>
          <p:cNvSpPr>
            <a:spLocks noGrp="1"/>
          </p:cNvSpPr>
          <p:nvPr>
            <p:ph type="body" sz="quarter" idx="13"/>
          </p:nvPr>
        </p:nvSpPr>
        <p:spPr>
          <a:xfrm>
            <a:off x="36576" y="6513512"/>
            <a:ext cx="6364224" cy="344488"/>
          </a:xfrm>
        </p:spPr>
        <p:txBody>
          <a:bodyPr/>
          <a:lstStyle/>
          <a:p>
            <a:r>
              <a:rPr lang="en-US" dirty="0"/>
              <a:t/>
            </a:r>
            <a:br>
              <a:rPr lang="en-US" dirty="0"/>
            </a:br>
            <a:r>
              <a:rPr lang="en-US" dirty="0"/>
              <a:t>BL, baseline; CDP, confirmed disability progression; IFN, interferon; OLE, open-label extension; SC, </a:t>
            </a:r>
            <a:r>
              <a:rPr lang="en-US" dirty="0" smtClean="0"/>
              <a:t>subcutaneous</a:t>
            </a:r>
            <a:endParaRPr lang="en-GB" dirty="0"/>
          </a:p>
        </p:txBody>
      </p:sp>
      <p:sp>
        <p:nvSpPr>
          <p:cNvPr id="6" name="Text Placeholder 4"/>
          <p:cNvSpPr>
            <a:spLocks noGrp="1"/>
          </p:cNvSpPr>
          <p:nvPr>
            <p:ph type="body" sz="quarter" idx="14"/>
          </p:nvPr>
        </p:nvSpPr>
        <p:spPr>
          <a:xfrm>
            <a:off x="6869891" y="6513512"/>
            <a:ext cx="5322109" cy="344488"/>
          </a:xfrm>
        </p:spPr>
        <p:txBody>
          <a:bodyPr/>
          <a:lstStyle/>
          <a:p>
            <a:r>
              <a:rPr lang="en-GB" sz="800" dirty="0"/>
              <a:t>Hauser SL, </a:t>
            </a:r>
            <a:r>
              <a:rPr lang="en-GB" sz="800" i="1" dirty="0"/>
              <a:t>et al.</a:t>
            </a:r>
            <a:r>
              <a:rPr lang="en-GB" sz="800" dirty="0"/>
              <a:t> Presented at ECTRIMS 2018 (Poster number P590).</a:t>
            </a:r>
          </a:p>
        </p:txBody>
      </p:sp>
      <p:pic>
        <p:nvPicPr>
          <p:cNvPr id="7" name="Content Placeholder 6"/>
          <p:cNvPicPr>
            <a:picLocks noGrp="1" noChangeAspect="1"/>
          </p:cNvPicPr>
          <p:nvPr>
            <p:ph idx="1"/>
          </p:nvPr>
        </p:nvPicPr>
        <p:blipFill>
          <a:blip r:embed="rId4" cstate="print"/>
          <a:stretch>
            <a:fillRect/>
          </a:stretch>
        </p:blipFill>
        <p:spPr>
          <a:xfrm>
            <a:off x="605367" y="1118938"/>
            <a:ext cx="10972800" cy="4748463"/>
          </a:xfrm>
          <a:prstGeom prst="rect">
            <a:avLst/>
          </a:prstGeom>
        </p:spPr>
      </p:pic>
    </p:spTree>
    <p:extLst>
      <p:ext uri="{BB962C8B-B14F-4D97-AF65-F5344CB8AC3E}">
        <p14:creationId xmlns="" xmlns:p14="http://schemas.microsoft.com/office/powerpoint/2010/main" val="15057607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9843101" y="43285"/>
            <a:ext cx="2348899" cy="1634017"/>
          </a:xfrm>
          <a:prstGeom prst="rect">
            <a:avLst/>
          </a:prstGeom>
        </p:spPr>
      </p:pic>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9600" y="1239565"/>
            <a:ext cx="6400896" cy="50142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381000"/>
            <a:ext cx="10972800" cy="914400"/>
          </a:xfrm>
        </p:spPr>
        <p:txBody>
          <a:bodyPr>
            <a:normAutofit/>
          </a:bodyPr>
          <a:lstStyle/>
          <a:p>
            <a:r>
              <a:rPr lang="hr-HR" dirty="0"/>
              <a:t>Lijek OCREVUS</a:t>
            </a:r>
            <a:r>
              <a:rPr lang="en-US" baseline="30000" dirty="0"/>
              <a:t>®</a:t>
            </a:r>
            <a:r>
              <a:rPr lang="hr-HR" baseline="30000" dirty="0"/>
              <a:t> </a:t>
            </a:r>
            <a:r>
              <a:rPr lang="hr-HR" dirty="0"/>
              <a:t>(</a:t>
            </a:r>
            <a:r>
              <a:rPr lang="hr-HR" i="1" dirty="0"/>
              <a:t>Ocrelizumab</a:t>
            </a:r>
            <a:r>
              <a:rPr lang="hr-HR" dirty="0"/>
              <a:t>) </a:t>
            </a:r>
            <a:r>
              <a:rPr lang="en-GB" dirty="0" err="1" smtClean="0">
                <a:latin typeface="+mn-lt"/>
              </a:rPr>
              <a:t>signifi</a:t>
            </a:r>
            <a:r>
              <a:rPr lang="bs-Latn-BA" dirty="0" smtClean="0">
                <a:latin typeface="+mn-lt"/>
              </a:rPr>
              <a:t>kantno </a:t>
            </a:r>
            <a:r>
              <a:rPr lang="en-GB" dirty="0" err="1" smtClean="0">
                <a:latin typeface="+mn-lt"/>
              </a:rPr>
              <a:t>reduc</a:t>
            </a:r>
            <a:r>
              <a:rPr lang="bs-Latn-BA" dirty="0" smtClean="0">
                <a:latin typeface="+mn-lt"/>
              </a:rPr>
              <a:t>ira</a:t>
            </a:r>
            <a:r>
              <a:rPr lang="en-GB" dirty="0" smtClean="0">
                <a:latin typeface="+mn-lt"/>
              </a:rPr>
              <a:t> </a:t>
            </a:r>
            <a:r>
              <a:rPr lang="en-GB" dirty="0">
                <a:latin typeface="+mn-lt"/>
              </a:rPr>
              <a:t>ARR </a:t>
            </a:r>
            <a:r>
              <a:rPr lang="bs-Latn-BA" dirty="0" smtClean="0">
                <a:latin typeface="+mn-lt"/>
              </a:rPr>
              <a:t>u poređenju sa </a:t>
            </a:r>
            <a:r>
              <a:rPr lang="en-GB" dirty="0" smtClean="0">
                <a:latin typeface="+mn-lt"/>
              </a:rPr>
              <a:t>IFN </a:t>
            </a:r>
            <a:r>
              <a:rPr lang="el-GR" dirty="0">
                <a:latin typeface="+mn-lt"/>
                <a:cs typeface="Arial" panose="020B0604020202020204" pitchFamily="34" charset="0"/>
              </a:rPr>
              <a:t>β</a:t>
            </a:r>
            <a:r>
              <a:rPr lang="en-GB" dirty="0">
                <a:latin typeface="+mn-lt"/>
                <a:cs typeface="Arial" panose="020B0604020202020204" pitchFamily="34" charset="0"/>
              </a:rPr>
              <a:t>-1a</a:t>
            </a:r>
            <a:endParaRPr lang="en-US" dirty="0">
              <a:latin typeface="+mn-lt"/>
            </a:endParaRPr>
          </a:p>
        </p:txBody>
      </p:sp>
      <p:sp>
        <p:nvSpPr>
          <p:cNvPr id="7" name="Text Placeholder 6"/>
          <p:cNvSpPr>
            <a:spLocks noGrp="1"/>
          </p:cNvSpPr>
          <p:nvPr>
            <p:ph type="body" sz="quarter" idx="13"/>
          </p:nvPr>
        </p:nvSpPr>
        <p:spPr>
          <a:xfrm>
            <a:off x="1" y="6510913"/>
            <a:ext cx="5339404" cy="344488"/>
          </a:xfrm>
        </p:spPr>
        <p:txBody>
          <a:bodyPr/>
          <a:lstStyle/>
          <a:p>
            <a:r>
              <a:rPr lang="en-GB" sz="900" dirty="0"/>
              <a:t>ARR</a:t>
            </a:r>
            <a:r>
              <a:rPr lang="bs-Latn-BA" sz="900" dirty="0"/>
              <a:t> – Anual Relaps Rate, godišnja stopa relapsa</a:t>
            </a:r>
            <a:endParaRPr lang="en-US" sz="900" dirty="0"/>
          </a:p>
        </p:txBody>
      </p:sp>
      <p:sp>
        <p:nvSpPr>
          <p:cNvPr id="8" name="Text Placeholder 7"/>
          <p:cNvSpPr>
            <a:spLocks noGrp="1"/>
          </p:cNvSpPr>
          <p:nvPr>
            <p:ph type="body" sz="quarter" idx="14"/>
          </p:nvPr>
        </p:nvSpPr>
        <p:spPr>
          <a:xfrm>
            <a:off x="6889441" y="6513512"/>
            <a:ext cx="5322111" cy="344488"/>
          </a:xfrm>
        </p:spPr>
        <p:txBody>
          <a:bodyPr/>
          <a:lstStyle/>
          <a:p>
            <a:r>
              <a:rPr lang="en-GB" sz="800" dirty="0"/>
              <a:t>Hauser SL, </a:t>
            </a:r>
            <a:r>
              <a:rPr lang="en-GB" sz="800" i="1" dirty="0"/>
              <a:t>et al. N </a:t>
            </a:r>
            <a:r>
              <a:rPr lang="en-GB" sz="800" i="1" dirty="0" err="1"/>
              <a:t>Engl</a:t>
            </a:r>
            <a:r>
              <a:rPr lang="en-GB" sz="800" i="1" dirty="0"/>
              <a:t> J Med </a:t>
            </a:r>
            <a:r>
              <a:rPr lang="en-GB" sz="800" dirty="0"/>
              <a:t>2017;376:221–234. Supp. Appendix.</a:t>
            </a:r>
          </a:p>
        </p:txBody>
      </p:sp>
      <p:sp>
        <p:nvSpPr>
          <p:cNvPr id="6" name="Text Placeholder 7"/>
          <p:cNvSpPr txBox="1">
            <a:spLocks/>
          </p:cNvSpPr>
          <p:nvPr/>
        </p:nvSpPr>
        <p:spPr>
          <a:xfrm>
            <a:off x="2454352" y="6253823"/>
            <a:ext cx="7096145" cy="459317"/>
          </a:xfrm>
          <a:prstGeom prst="rect">
            <a:avLst/>
          </a:prstGeom>
        </p:spPr>
        <p:txBody>
          <a:bodyPr lIns="121917" tIns="60958" rIns="121917" bIns="60958" anchor="ctr">
            <a:noAutofit/>
          </a:bodyPr>
          <a:lstStyle>
            <a:lvl1pPr marL="0" indent="0" algn="r" defTabSz="914400" rtl="0" eaLnBrk="1" latinLnBrk="0" hangingPunct="1">
              <a:lnSpc>
                <a:spcPct val="95000"/>
              </a:lnSpc>
              <a:spcBef>
                <a:spcPts val="1200"/>
              </a:spcBef>
              <a:buClr>
                <a:schemeClr val="accent1"/>
              </a:buClr>
              <a:buSzPct val="110000"/>
              <a:buFont typeface="Arial" pitchFamily="34" charset="0"/>
              <a:buNone/>
              <a:defRPr sz="900" kern="1200">
                <a:solidFill>
                  <a:schemeClr val="tx1">
                    <a:lumMod val="75000"/>
                    <a:lumOff val="25000"/>
                  </a:schemeClr>
                </a:solidFill>
                <a:latin typeface="Imago" pitchFamily="2" charset="0"/>
                <a:ea typeface="+mn-ea"/>
                <a:cs typeface="+mn-cs"/>
              </a:defRPr>
            </a:lvl1pPr>
            <a:lvl2pPr marL="347663" indent="0" algn="l" defTabSz="914400" rtl="0" eaLnBrk="1" latinLnBrk="0" hangingPunct="1">
              <a:lnSpc>
                <a:spcPct val="95000"/>
              </a:lnSpc>
              <a:spcBef>
                <a:spcPts val="400"/>
              </a:spcBef>
              <a:buClr>
                <a:schemeClr val="accent1"/>
              </a:buClr>
              <a:buFont typeface="Arial" pitchFamily="34" charset="0"/>
              <a:buNone/>
              <a:defRPr sz="1000" kern="1200">
                <a:solidFill>
                  <a:schemeClr val="tx1">
                    <a:lumMod val="75000"/>
                    <a:lumOff val="25000"/>
                  </a:schemeClr>
                </a:solidFill>
                <a:latin typeface="Imago" panose="020B0500060000020004" pitchFamily="34" charset="0"/>
                <a:ea typeface="+mn-ea"/>
                <a:cs typeface="+mn-cs"/>
              </a:defRPr>
            </a:lvl2pPr>
            <a:lvl3pPr marL="687388" indent="0" algn="l" defTabSz="914400" rtl="0" eaLnBrk="1" latinLnBrk="0" hangingPunct="1">
              <a:lnSpc>
                <a:spcPct val="95000"/>
              </a:lnSpc>
              <a:spcBef>
                <a:spcPts val="300"/>
              </a:spcBef>
              <a:buClr>
                <a:schemeClr val="accent1"/>
              </a:buClr>
              <a:buFont typeface="Arial" pitchFamily="34" charset="0"/>
              <a:buNone/>
              <a:defRPr sz="900" kern="1200">
                <a:solidFill>
                  <a:schemeClr val="tx1">
                    <a:lumMod val="75000"/>
                    <a:lumOff val="25000"/>
                  </a:schemeClr>
                </a:solidFill>
                <a:latin typeface="Imago" panose="020B0500060000020004" pitchFamily="34" charset="0"/>
                <a:ea typeface="+mn-ea"/>
                <a:cs typeface="+mn-cs"/>
              </a:defRPr>
            </a:lvl3pPr>
            <a:lvl4pPr marL="914400" indent="0" algn="l" defTabSz="914400" rtl="0" eaLnBrk="1" latinLnBrk="0" hangingPunct="1">
              <a:lnSpc>
                <a:spcPct val="95000"/>
              </a:lnSpc>
              <a:spcBef>
                <a:spcPts val="200"/>
              </a:spcBef>
              <a:buClr>
                <a:schemeClr val="accent1"/>
              </a:buClr>
              <a:buFont typeface="Arial" pitchFamily="34" charset="0"/>
              <a:buNone/>
              <a:defRPr sz="800" kern="1200">
                <a:solidFill>
                  <a:schemeClr val="tx1">
                    <a:lumMod val="75000"/>
                    <a:lumOff val="25000"/>
                  </a:schemeClr>
                </a:solidFill>
                <a:latin typeface="Imago" panose="020B0500060000020004" pitchFamily="34" charset="0"/>
                <a:ea typeface="+mn-ea"/>
                <a:cs typeface="+mn-cs"/>
              </a:defRPr>
            </a:lvl4pPr>
            <a:lvl5pPr marL="1201737" indent="0" algn="l" defTabSz="914400" rtl="0" eaLnBrk="1" latinLnBrk="0" hangingPunct="1">
              <a:lnSpc>
                <a:spcPct val="95000"/>
              </a:lnSpc>
              <a:spcBef>
                <a:spcPts val="200"/>
              </a:spcBef>
              <a:buClr>
                <a:schemeClr val="accent1"/>
              </a:buClr>
              <a:buFont typeface="Arial" pitchFamily="34" charset="0"/>
              <a:buNone/>
              <a:defRPr sz="800" kern="1200">
                <a:solidFill>
                  <a:schemeClr val="tx1">
                    <a:lumMod val="75000"/>
                    <a:lumOff val="25000"/>
                  </a:schemeClr>
                </a:solidFill>
                <a:latin typeface="Imago" panose="020B050006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100" dirty="0">
              <a:solidFill>
                <a:schemeClr val="tx1"/>
              </a:solidFill>
              <a:latin typeface="+mn-lt"/>
            </a:endParaRPr>
          </a:p>
        </p:txBody>
      </p:sp>
    </p:spTree>
    <p:extLst>
      <p:ext uri="{BB962C8B-B14F-4D97-AF65-F5344CB8AC3E}">
        <p14:creationId xmlns="" xmlns:p14="http://schemas.microsoft.com/office/powerpoint/2010/main" val="27131640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9843101" y="43285"/>
            <a:ext cx="2348899" cy="1634017"/>
          </a:xfrm>
          <a:prstGeom prst="rect">
            <a:avLst/>
          </a:prstGeom>
        </p:spPr>
      </p:pic>
      <p:pic>
        <p:nvPicPr>
          <p:cNvPr id="2051"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4576"/>
          <a:stretch/>
        </p:blipFill>
        <p:spPr bwMode="auto">
          <a:xfrm>
            <a:off x="3149600" y="1290226"/>
            <a:ext cx="6121512" cy="48590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9550" y="309336"/>
            <a:ext cx="10241280" cy="792162"/>
          </a:xfrm>
        </p:spPr>
        <p:txBody>
          <a:bodyPr>
            <a:noAutofit/>
          </a:bodyPr>
          <a:lstStyle/>
          <a:p>
            <a:r>
              <a:rPr lang="hr-HR" dirty="0"/>
              <a:t>Lijek OCREVUS</a:t>
            </a:r>
            <a:r>
              <a:rPr lang="en-US" baseline="30000" dirty="0"/>
              <a:t>®</a:t>
            </a:r>
            <a:r>
              <a:rPr lang="hr-HR" baseline="30000" dirty="0"/>
              <a:t> </a:t>
            </a:r>
            <a:r>
              <a:rPr lang="hr-HR" dirty="0"/>
              <a:t>(</a:t>
            </a:r>
            <a:r>
              <a:rPr lang="hr-HR" i="1" dirty="0"/>
              <a:t>Ocrelizumab</a:t>
            </a:r>
            <a:r>
              <a:rPr lang="hr-HR" dirty="0"/>
              <a:t>) </a:t>
            </a:r>
            <a:r>
              <a:rPr lang="en-US" dirty="0" err="1" smtClean="0"/>
              <a:t>signifi</a:t>
            </a:r>
            <a:r>
              <a:rPr lang="bs-Latn-BA" dirty="0" smtClean="0"/>
              <a:t>kantno reducira broj uvećanih </a:t>
            </a:r>
            <a:r>
              <a:rPr lang="en-US" dirty="0" smtClean="0"/>
              <a:t>T1 </a:t>
            </a:r>
            <a:r>
              <a:rPr lang="en-US" dirty="0" err="1" smtClean="0"/>
              <a:t>Gd</a:t>
            </a:r>
            <a:r>
              <a:rPr lang="bs-Latn-BA" dirty="0"/>
              <a:t> </a:t>
            </a:r>
            <a:r>
              <a:rPr lang="bs-Latn-BA" dirty="0" smtClean="0"/>
              <a:t>+ lezija</a:t>
            </a:r>
            <a:r>
              <a:rPr lang="en-US" dirty="0" smtClean="0"/>
              <a:t> </a:t>
            </a:r>
            <a:r>
              <a:rPr lang="bs-Latn-BA" dirty="0" smtClean="0"/>
              <a:t>u poređenju sa </a:t>
            </a:r>
            <a:r>
              <a:rPr lang="en-US" dirty="0" smtClean="0"/>
              <a:t>IFN </a:t>
            </a:r>
            <a:r>
              <a:rPr lang="en-US" dirty="0"/>
              <a:t>β-1a</a:t>
            </a:r>
          </a:p>
        </p:txBody>
      </p:sp>
      <p:sp>
        <p:nvSpPr>
          <p:cNvPr id="6" name="Text Placeholder 5"/>
          <p:cNvSpPr>
            <a:spLocks noGrp="1"/>
          </p:cNvSpPr>
          <p:nvPr>
            <p:ph type="body" sz="quarter" idx="14"/>
          </p:nvPr>
        </p:nvSpPr>
        <p:spPr>
          <a:xfrm>
            <a:off x="6869890" y="6513512"/>
            <a:ext cx="5322111" cy="344488"/>
          </a:xfrm>
        </p:spPr>
        <p:txBody>
          <a:bodyPr/>
          <a:lstStyle/>
          <a:p>
            <a:r>
              <a:rPr lang="en-GB" sz="900" dirty="0"/>
              <a:t>Hauser SL, </a:t>
            </a:r>
            <a:r>
              <a:rPr lang="en-GB" sz="900" i="1" dirty="0"/>
              <a:t>et al. N </a:t>
            </a:r>
            <a:r>
              <a:rPr lang="en-GB" sz="900" i="1" dirty="0" err="1"/>
              <a:t>Engl</a:t>
            </a:r>
            <a:r>
              <a:rPr lang="en-GB" sz="900" i="1" dirty="0"/>
              <a:t> J Med </a:t>
            </a:r>
            <a:r>
              <a:rPr lang="en-GB" sz="900" dirty="0"/>
              <a:t>2017;376:221–234. Supp. Appendix.</a:t>
            </a:r>
          </a:p>
        </p:txBody>
      </p:sp>
      <p:sp>
        <p:nvSpPr>
          <p:cNvPr id="3" name="Text Placeholder 7"/>
          <p:cNvSpPr txBox="1">
            <a:spLocks/>
          </p:cNvSpPr>
          <p:nvPr/>
        </p:nvSpPr>
        <p:spPr>
          <a:xfrm>
            <a:off x="2420214" y="6273800"/>
            <a:ext cx="7096145" cy="459317"/>
          </a:xfrm>
          <a:prstGeom prst="rect">
            <a:avLst/>
          </a:prstGeom>
        </p:spPr>
        <p:txBody>
          <a:bodyPr lIns="121917" tIns="60958" rIns="121917" bIns="60958" anchor="ctr">
            <a:noAutofit/>
          </a:bodyPr>
          <a:lstStyle>
            <a:lvl1pPr marL="0" indent="0" algn="r" defTabSz="914400" rtl="0" eaLnBrk="1" latinLnBrk="0" hangingPunct="1">
              <a:lnSpc>
                <a:spcPct val="95000"/>
              </a:lnSpc>
              <a:spcBef>
                <a:spcPts val="1200"/>
              </a:spcBef>
              <a:buClr>
                <a:schemeClr val="accent1"/>
              </a:buClr>
              <a:buSzPct val="110000"/>
              <a:buFont typeface="Arial" pitchFamily="34" charset="0"/>
              <a:buNone/>
              <a:defRPr sz="900" kern="1200">
                <a:solidFill>
                  <a:schemeClr val="tx1">
                    <a:lumMod val="75000"/>
                    <a:lumOff val="25000"/>
                  </a:schemeClr>
                </a:solidFill>
                <a:latin typeface="Imago" pitchFamily="2" charset="0"/>
                <a:ea typeface="+mn-ea"/>
                <a:cs typeface="+mn-cs"/>
              </a:defRPr>
            </a:lvl1pPr>
            <a:lvl2pPr marL="347663" indent="0" algn="l" defTabSz="914400" rtl="0" eaLnBrk="1" latinLnBrk="0" hangingPunct="1">
              <a:lnSpc>
                <a:spcPct val="95000"/>
              </a:lnSpc>
              <a:spcBef>
                <a:spcPts val="400"/>
              </a:spcBef>
              <a:buClr>
                <a:schemeClr val="accent1"/>
              </a:buClr>
              <a:buFont typeface="Arial" pitchFamily="34" charset="0"/>
              <a:buNone/>
              <a:defRPr sz="1000" kern="1200">
                <a:solidFill>
                  <a:schemeClr val="tx1">
                    <a:lumMod val="75000"/>
                    <a:lumOff val="25000"/>
                  </a:schemeClr>
                </a:solidFill>
                <a:latin typeface="Imago" panose="020B0500060000020004" pitchFamily="34" charset="0"/>
                <a:ea typeface="+mn-ea"/>
                <a:cs typeface="+mn-cs"/>
              </a:defRPr>
            </a:lvl2pPr>
            <a:lvl3pPr marL="687388" indent="0" algn="l" defTabSz="914400" rtl="0" eaLnBrk="1" latinLnBrk="0" hangingPunct="1">
              <a:lnSpc>
                <a:spcPct val="95000"/>
              </a:lnSpc>
              <a:spcBef>
                <a:spcPts val="300"/>
              </a:spcBef>
              <a:buClr>
                <a:schemeClr val="accent1"/>
              </a:buClr>
              <a:buFont typeface="Arial" pitchFamily="34" charset="0"/>
              <a:buNone/>
              <a:defRPr sz="900" kern="1200">
                <a:solidFill>
                  <a:schemeClr val="tx1">
                    <a:lumMod val="75000"/>
                    <a:lumOff val="25000"/>
                  </a:schemeClr>
                </a:solidFill>
                <a:latin typeface="Imago" panose="020B0500060000020004" pitchFamily="34" charset="0"/>
                <a:ea typeface="+mn-ea"/>
                <a:cs typeface="+mn-cs"/>
              </a:defRPr>
            </a:lvl3pPr>
            <a:lvl4pPr marL="914400" indent="0" algn="l" defTabSz="914400" rtl="0" eaLnBrk="1" latinLnBrk="0" hangingPunct="1">
              <a:lnSpc>
                <a:spcPct val="95000"/>
              </a:lnSpc>
              <a:spcBef>
                <a:spcPts val="200"/>
              </a:spcBef>
              <a:buClr>
                <a:schemeClr val="accent1"/>
              </a:buClr>
              <a:buFont typeface="Arial" pitchFamily="34" charset="0"/>
              <a:buNone/>
              <a:defRPr sz="800" kern="1200">
                <a:solidFill>
                  <a:schemeClr val="tx1">
                    <a:lumMod val="75000"/>
                    <a:lumOff val="25000"/>
                  </a:schemeClr>
                </a:solidFill>
                <a:latin typeface="Imago" panose="020B0500060000020004" pitchFamily="34" charset="0"/>
                <a:ea typeface="+mn-ea"/>
                <a:cs typeface="+mn-cs"/>
              </a:defRPr>
            </a:lvl4pPr>
            <a:lvl5pPr marL="1201737" indent="0" algn="l" defTabSz="914400" rtl="0" eaLnBrk="1" latinLnBrk="0" hangingPunct="1">
              <a:lnSpc>
                <a:spcPct val="95000"/>
              </a:lnSpc>
              <a:spcBef>
                <a:spcPts val="200"/>
              </a:spcBef>
              <a:buClr>
                <a:schemeClr val="accent1"/>
              </a:buClr>
              <a:buFont typeface="Arial" pitchFamily="34" charset="0"/>
              <a:buNone/>
              <a:defRPr sz="800" kern="1200">
                <a:solidFill>
                  <a:schemeClr val="tx1">
                    <a:lumMod val="75000"/>
                    <a:lumOff val="25000"/>
                  </a:schemeClr>
                </a:solidFill>
                <a:latin typeface="Imago" panose="020B050006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100" dirty="0"/>
          </a:p>
        </p:txBody>
      </p:sp>
    </p:spTree>
    <p:extLst>
      <p:ext uri="{BB962C8B-B14F-4D97-AF65-F5344CB8AC3E}">
        <p14:creationId xmlns="" xmlns:p14="http://schemas.microsoft.com/office/powerpoint/2010/main" val="15193021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9843101" y="43285"/>
            <a:ext cx="2348899" cy="1634017"/>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52800" y="1347127"/>
            <a:ext cx="5689600" cy="49321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78972" y="804088"/>
            <a:ext cx="10241280" cy="792162"/>
          </a:xfrm>
        </p:spPr>
        <p:txBody>
          <a:bodyPr>
            <a:noAutofit/>
          </a:bodyPr>
          <a:lstStyle/>
          <a:p>
            <a:r>
              <a:rPr lang="hr-HR" dirty="0"/>
              <a:t>Lijek OCREVUS</a:t>
            </a:r>
            <a:r>
              <a:rPr lang="en-US" baseline="30000" dirty="0"/>
              <a:t>®</a:t>
            </a:r>
            <a:r>
              <a:rPr lang="hr-HR" baseline="30000" dirty="0"/>
              <a:t> </a:t>
            </a:r>
            <a:r>
              <a:rPr lang="hr-HR" dirty="0"/>
              <a:t>(</a:t>
            </a:r>
            <a:r>
              <a:rPr lang="hr-HR" i="1" dirty="0"/>
              <a:t>Ocrelizumab</a:t>
            </a:r>
            <a:r>
              <a:rPr lang="hr-HR" dirty="0"/>
              <a:t>) </a:t>
            </a:r>
            <a:r>
              <a:rPr lang="en-US" dirty="0" err="1" smtClean="0"/>
              <a:t>signifi</a:t>
            </a:r>
            <a:r>
              <a:rPr lang="bs-Latn-BA" dirty="0" smtClean="0"/>
              <a:t>kantno reducira broj novih ili uvećanih </a:t>
            </a:r>
            <a:r>
              <a:rPr lang="en-US" dirty="0" smtClean="0"/>
              <a:t>T2 h</a:t>
            </a:r>
            <a:r>
              <a:rPr lang="bs-Latn-BA" dirty="0" smtClean="0"/>
              <a:t>iperintenzivnih </a:t>
            </a:r>
            <a:r>
              <a:rPr lang="en-US" dirty="0" smtClean="0"/>
              <a:t>le</a:t>
            </a:r>
            <a:r>
              <a:rPr lang="bs-Latn-BA" dirty="0" smtClean="0"/>
              <a:t>zija u poređenju sa </a:t>
            </a:r>
            <a:r>
              <a:rPr lang="en-US" dirty="0" smtClean="0"/>
              <a:t>IFN </a:t>
            </a:r>
            <a:r>
              <a:rPr lang="en-US" dirty="0"/>
              <a:t>β-1a</a:t>
            </a:r>
          </a:p>
        </p:txBody>
      </p:sp>
      <p:sp>
        <p:nvSpPr>
          <p:cNvPr id="7" name="Text Placeholder 6"/>
          <p:cNvSpPr>
            <a:spLocks noGrp="1"/>
          </p:cNvSpPr>
          <p:nvPr>
            <p:ph type="body" sz="quarter" idx="14"/>
          </p:nvPr>
        </p:nvSpPr>
        <p:spPr>
          <a:xfrm>
            <a:off x="6869890" y="6513512"/>
            <a:ext cx="5322111" cy="344488"/>
          </a:xfrm>
        </p:spPr>
        <p:txBody>
          <a:bodyPr/>
          <a:lstStyle/>
          <a:p>
            <a:r>
              <a:rPr lang="en-GB" sz="900" dirty="0"/>
              <a:t>Hauser SL, </a:t>
            </a:r>
            <a:r>
              <a:rPr lang="en-GB" sz="900" i="1" dirty="0"/>
              <a:t>et al. N </a:t>
            </a:r>
            <a:r>
              <a:rPr lang="en-GB" sz="900" i="1" dirty="0" err="1"/>
              <a:t>Engl</a:t>
            </a:r>
            <a:r>
              <a:rPr lang="en-GB" sz="900" i="1" dirty="0"/>
              <a:t> J Med </a:t>
            </a:r>
            <a:r>
              <a:rPr lang="en-GB" sz="900" dirty="0"/>
              <a:t>2017;376:221–234. Supp. Appendix.</a:t>
            </a:r>
          </a:p>
        </p:txBody>
      </p:sp>
      <p:sp>
        <p:nvSpPr>
          <p:cNvPr id="3" name="Text Placeholder 7"/>
          <p:cNvSpPr txBox="1">
            <a:spLocks/>
          </p:cNvSpPr>
          <p:nvPr/>
        </p:nvSpPr>
        <p:spPr>
          <a:xfrm>
            <a:off x="2420214" y="6273800"/>
            <a:ext cx="7096145" cy="459317"/>
          </a:xfrm>
          <a:prstGeom prst="rect">
            <a:avLst/>
          </a:prstGeom>
        </p:spPr>
        <p:txBody>
          <a:bodyPr lIns="121917" tIns="60958" rIns="121917" bIns="60958" anchor="ctr">
            <a:noAutofit/>
          </a:bodyPr>
          <a:lstStyle>
            <a:lvl1pPr marL="0" indent="0" algn="r" defTabSz="914400" rtl="0" eaLnBrk="1" latinLnBrk="0" hangingPunct="1">
              <a:lnSpc>
                <a:spcPct val="95000"/>
              </a:lnSpc>
              <a:spcBef>
                <a:spcPts val="1200"/>
              </a:spcBef>
              <a:buClr>
                <a:schemeClr val="accent1"/>
              </a:buClr>
              <a:buSzPct val="110000"/>
              <a:buFont typeface="Arial" pitchFamily="34" charset="0"/>
              <a:buNone/>
              <a:defRPr sz="900" kern="1200">
                <a:solidFill>
                  <a:schemeClr val="tx1">
                    <a:lumMod val="75000"/>
                    <a:lumOff val="25000"/>
                  </a:schemeClr>
                </a:solidFill>
                <a:latin typeface="Imago" pitchFamily="2" charset="0"/>
                <a:ea typeface="+mn-ea"/>
                <a:cs typeface="+mn-cs"/>
              </a:defRPr>
            </a:lvl1pPr>
            <a:lvl2pPr marL="347663" indent="0" algn="l" defTabSz="914400" rtl="0" eaLnBrk="1" latinLnBrk="0" hangingPunct="1">
              <a:lnSpc>
                <a:spcPct val="95000"/>
              </a:lnSpc>
              <a:spcBef>
                <a:spcPts val="400"/>
              </a:spcBef>
              <a:buClr>
                <a:schemeClr val="accent1"/>
              </a:buClr>
              <a:buFont typeface="Arial" pitchFamily="34" charset="0"/>
              <a:buNone/>
              <a:defRPr sz="1000" kern="1200">
                <a:solidFill>
                  <a:schemeClr val="tx1">
                    <a:lumMod val="75000"/>
                    <a:lumOff val="25000"/>
                  </a:schemeClr>
                </a:solidFill>
                <a:latin typeface="Imago" panose="020B0500060000020004" pitchFamily="34" charset="0"/>
                <a:ea typeface="+mn-ea"/>
                <a:cs typeface="+mn-cs"/>
              </a:defRPr>
            </a:lvl2pPr>
            <a:lvl3pPr marL="687388" indent="0" algn="l" defTabSz="914400" rtl="0" eaLnBrk="1" latinLnBrk="0" hangingPunct="1">
              <a:lnSpc>
                <a:spcPct val="95000"/>
              </a:lnSpc>
              <a:spcBef>
                <a:spcPts val="300"/>
              </a:spcBef>
              <a:buClr>
                <a:schemeClr val="accent1"/>
              </a:buClr>
              <a:buFont typeface="Arial" pitchFamily="34" charset="0"/>
              <a:buNone/>
              <a:defRPr sz="900" kern="1200">
                <a:solidFill>
                  <a:schemeClr val="tx1">
                    <a:lumMod val="75000"/>
                    <a:lumOff val="25000"/>
                  </a:schemeClr>
                </a:solidFill>
                <a:latin typeface="Imago" panose="020B0500060000020004" pitchFamily="34" charset="0"/>
                <a:ea typeface="+mn-ea"/>
                <a:cs typeface="+mn-cs"/>
              </a:defRPr>
            </a:lvl3pPr>
            <a:lvl4pPr marL="914400" indent="0" algn="l" defTabSz="914400" rtl="0" eaLnBrk="1" latinLnBrk="0" hangingPunct="1">
              <a:lnSpc>
                <a:spcPct val="95000"/>
              </a:lnSpc>
              <a:spcBef>
                <a:spcPts val="200"/>
              </a:spcBef>
              <a:buClr>
                <a:schemeClr val="accent1"/>
              </a:buClr>
              <a:buFont typeface="Arial" pitchFamily="34" charset="0"/>
              <a:buNone/>
              <a:defRPr sz="800" kern="1200">
                <a:solidFill>
                  <a:schemeClr val="tx1">
                    <a:lumMod val="75000"/>
                    <a:lumOff val="25000"/>
                  </a:schemeClr>
                </a:solidFill>
                <a:latin typeface="Imago" panose="020B0500060000020004" pitchFamily="34" charset="0"/>
                <a:ea typeface="+mn-ea"/>
                <a:cs typeface="+mn-cs"/>
              </a:defRPr>
            </a:lvl4pPr>
            <a:lvl5pPr marL="1201737" indent="0" algn="l" defTabSz="914400" rtl="0" eaLnBrk="1" latinLnBrk="0" hangingPunct="1">
              <a:lnSpc>
                <a:spcPct val="95000"/>
              </a:lnSpc>
              <a:spcBef>
                <a:spcPts val="200"/>
              </a:spcBef>
              <a:buClr>
                <a:schemeClr val="accent1"/>
              </a:buClr>
              <a:buFont typeface="Arial" pitchFamily="34" charset="0"/>
              <a:buNone/>
              <a:defRPr sz="800" kern="1200">
                <a:solidFill>
                  <a:schemeClr val="tx1">
                    <a:lumMod val="75000"/>
                    <a:lumOff val="25000"/>
                  </a:schemeClr>
                </a:solidFill>
                <a:latin typeface="Imago" panose="020B050006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100" dirty="0"/>
          </a:p>
        </p:txBody>
      </p:sp>
    </p:spTree>
    <p:extLst>
      <p:ext uri="{BB962C8B-B14F-4D97-AF65-F5344CB8AC3E}">
        <p14:creationId xmlns="" xmlns:p14="http://schemas.microsoft.com/office/powerpoint/2010/main" val="9509343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Picture 220"/>
          <p:cNvPicPr>
            <a:picLocks noChangeAspect="1"/>
          </p:cNvPicPr>
          <p:nvPr/>
        </p:nvPicPr>
        <p:blipFill>
          <a:blip r:embed="rId3" cstate="print"/>
          <a:stretch>
            <a:fillRect/>
          </a:stretch>
        </p:blipFill>
        <p:spPr>
          <a:xfrm>
            <a:off x="9843101" y="43285"/>
            <a:ext cx="2348899" cy="1634017"/>
          </a:xfrm>
          <a:prstGeom prst="rect">
            <a:avLst/>
          </a:prstGeom>
        </p:spPr>
      </p:pic>
      <p:sp>
        <p:nvSpPr>
          <p:cNvPr id="4" name="Title 3"/>
          <p:cNvSpPr>
            <a:spLocks noGrp="1"/>
          </p:cNvSpPr>
          <p:nvPr>
            <p:ph type="title"/>
          </p:nvPr>
        </p:nvSpPr>
        <p:spPr>
          <a:xfrm>
            <a:off x="508000" y="381000"/>
            <a:ext cx="10972800" cy="914400"/>
          </a:xfrm>
        </p:spPr>
        <p:txBody>
          <a:bodyPr>
            <a:noAutofit/>
          </a:bodyPr>
          <a:lstStyle/>
          <a:p>
            <a:r>
              <a:rPr lang="en-US" sz="2700" dirty="0">
                <a:latin typeface="+mn-lt"/>
              </a:rPr>
              <a:t>OPERA I </a:t>
            </a:r>
            <a:r>
              <a:rPr lang="bs-Latn-BA" sz="2700" dirty="0">
                <a:latin typeface="+mn-lt"/>
              </a:rPr>
              <a:t>i</a:t>
            </a:r>
            <a:r>
              <a:rPr lang="en-US" sz="2700" dirty="0">
                <a:latin typeface="+mn-lt"/>
              </a:rPr>
              <a:t> OPERA II</a:t>
            </a:r>
            <a:r>
              <a:rPr lang="bs-Latn-BA" sz="2700" dirty="0">
                <a:latin typeface="+mn-lt"/>
              </a:rPr>
              <a:t> </a:t>
            </a:r>
            <a:r>
              <a:rPr lang="en-GB" sz="2700" i="1" dirty="0">
                <a:latin typeface="+mn-lt"/>
              </a:rPr>
              <a:t>Post hoc </a:t>
            </a:r>
            <a:r>
              <a:rPr lang="en-GB" sz="2700" dirty="0">
                <a:latin typeface="+mn-lt"/>
              </a:rPr>
              <a:t>anal</a:t>
            </a:r>
            <a:r>
              <a:rPr lang="bs-Latn-BA" sz="2700" dirty="0">
                <a:latin typeface="+mn-lt"/>
              </a:rPr>
              <a:t>iza</a:t>
            </a:r>
            <a:r>
              <a:rPr lang="en-GB" sz="2700" dirty="0">
                <a:latin typeface="+mn-lt"/>
              </a:rPr>
              <a:t>:</a:t>
            </a:r>
            <a:r>
              <a:rPr lang="bs-Latn-BA" sz="2700" dirty="0">
                <a:latin typeface="+mn-lt"/>
              </a:rPr>
              <a:t> </a:t>
            </a:r>
            <a:r>
              <a:rPr lang="en-GB" sz="2700" dirty="0" err="1">
                <a:latin typeface="+mn-lt"/>
              </a:rPr>
              <a:t>Ri</a:t>
            </a:r>
            <a:r>
              <a:rPr lang="bs-Latn-BA" sz="2700" dirty="0">
                <a:latin typeface="+mn-lt"/>
              </a:rPr>
              <a:t>zik</a:t>
            </a:r>
            <a:r>
              <a:rPr lang="en-GB" sz="2700" dirty="0">
                <a:latin typeface="+mn-lt"/>
              </a:rPr>
              <a:t> </a:t>
            </a:r>
            <a:r>
              <a:rPr lang="bs-Latn-BA" sz="2700" dirty="0">
                <a:latin typeface="+mn-lt"/>
              </a:rPr>
              <a:t>dostizanja </a:t>
            </a:r>
            <a:r>
              <a:rPr lang="en-GB" sz="2700" dirty="0">
                <a:latin typeface="+mn-lt"/>
              </a:rPr>
              <a:t>EDSS 4.0</a:t>
            </a:r>
            <a:br>
              <a:rPr lang="en-GB" sz="2700" dirty="0">
                <a:latin typeface="+mn-lt"/>
              </a:rPr>
            </a:br>
            <a:r>
              <a:rPr lang="en-GB" sz="2700" i="1" dirty="0">
                <a:latin typeface="+mn-lt"/>
              </a:rPr>
              <a:t>Pa</a:t>
            </a:r>
            <a:r>
              <a:rPr lang="bs-Latn-BA" sz="2700" i="1" dirty="0">
                <a:latin typeface="+mn-lt"/>
              </a:rPr>
              <a:t>cijenti sa polaznom osnovom</a:t>
            </a:r>
            <a:r>
              <a:rPr lang="en-GB" sz="2700" i="1" dirty="0">
                <a:latin typeface="+mn-lt"/>
              </a:rPr>
              <a:t> EDSS ≤3.0</a:t>
            </a:r>
            <a:endParaRPr lang="en-GB" sz="2700" dirty="0">
              <a:latin typeface="+mn-lt"/>
            </a:endParaRPr>
          </a:p>
        </p:txBody>
      </p:sp>
      <p:sp>
        <p:nvSpPr>
          <p:cNvPr id="5" name="Text Placeholder 4"/>
          <p:cNvSpPr>
            <a:spLocks noGrp="1"/>
          </p:cNvSpPr>
          <p:nvPr>
            <p:ph type="body" sz="quarter" idx="13"/>
          </p:nvPr>
        </p:nvSpPr>
        <p:spPr>
          <a:xfrm>
            <a:off x="-3325" y="6521437"/>
            <a:ext cx="5587999" cy="344488"/>
          </a:xfrm>
          <a:prstGeom prst="rect">
            <a:avLst/>
          </a:prstGeom>
        </p:spPr>
        <p:txBody>
          <a:bodyPr lIns="91438" tIns="45719" rIns="91438" bIns="45719">
            <a:noAutofit/>
          </a:bodyPr>
          <a:lstStyle/>
          <a:p>
            <a:r>
              <a:rPr lang="en-GB" sz="900" dirty="0">
                <a:latin typeface="+mn-lt"/>
              </a:rPr>
              <a:t>EDSS, Expanded Disability Status Scale; HR, hazard ratio; IFN β-1a, interferon beta-1a; ITT, intention-to-treat.</a:t>
            </a:r>
          </a:p>
        </p:txBody>
      </p:sp>
      <p:sp>
        <p:nvSpPr>
          <p:cNvPr id="6" name="Text Placeholder 5"/>
          <p:cNvSpPr>
            <a:spLocks noGrp="1"/>
          </p:cNvSpPr>
          <p:nvPr>
            <p:ph type="body" sz="quarter" idx="14"/>
          </p:nvPr>
        </p:nvSpPr>
        <p:spPr>
          <a:xfrm>
            <a:off x="6869891" y="6513512"/>
            <a:ext cx="5322109" cy="344488"/>
          </a:xfrm>
          <a:prstGeom prst="rect">
            <a:avLst/>
          </a:prstGeom>
        </p:spPr>
        <p:txBody>
          <a:bodyPr lIns="91438" tIns="45719" rIns="91438" bIns="45719">
            <a:normAutofit/>
          </a:bodyPr>
          <a:lstStyle/>
          <a:p>
            <a:r>
              <a:rPr lang="en-GB" sz="900" dirty="0" err="1">
                <a:latin typeface="+mn-lt"/>
              </a:rPr>
              <a:t>Kappos</a:t>
            </a:r>
            <a:r>
              <a:rPr lang="en-GB" sz="900" dirty="0">
                <a:latin typeface="+mn-lt"/>
              </a:rPr>
              <a:t> L, et al. Presented at EAN 2017 (Presentation PR2079).</a:t>
            </a:r>
          </a:p>
        </p:txBody>
      </p:sp>
      <p:grpSp>
        <p:nvGrpSpPr>
          <p:cNvPr id="115" name="Group 114"/>
          <p:cNvGrpSpPr/>
          <p:nvPr/>
        </p:nvGrpSpPr>
        <p:grpSpPr>
          <a:xfrm>
            <a:off x="236764" y="1490481"/>
            <a:ext cx="11160579" cy="4640898"/>
            <a:chOff x="762243" y="2211340"/>
            <a:chExt cx="7755522" cy="2335003"/>
          </a:xfrm>
        </p:grpSpPr>
        <p:sp>
          <p:nvSpPr>
            <p:cNvPr id="116" name="TextBox 115"/>
            <p:cNvSpPr txBox="1"/>
            <p:nvPr/>
          </p:nvSpPr>
          <p:spPr>
            <a:xfrm rot="16200000">
              <a:off x="-51222" y="3062226"/>
              <a:ext cx="1778648" cy="151717"/>
            </a:xfrm>
            <a:prstGeom prst="rect">
              <a:avLst/>
            </a:prstGeom>
            <a:noFill/>
          </p:spPr>
          <p:txBody>
            <a:bodyPr wrap="none" lIns="0" tIns="0" rIns="0" bIns="0"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bs-Latn-BA" sz="1100" b="1" i="0" u="none" strike="noStrike" kern="0" cap="none" spc="0" normalizeH="0" baseline="0" noProof="0" dirty="0" smtClean="0">
                  <a:ln>
                    <a:noFill/>
                  </a:ln>
                  <a:solidFill>
                    <a:sysClr val="windowText" lastClr="000000"/>
                  </a:solidFill>
                  <a:effectLst/>
                  <a:uLnTx/>
                  <a:uFillTx/>
                </a:rPr>
                <a:t>Kumulativna vjerovatnoća </a:t>
              </a:r>
              <a:r>
                <a:rPr kumimoji="0" lang="en-GB" sz="1100" b="1" i="0" u="none" strike="noStrike" kern="0" cap="none" spc="0" normalizeH="0" baseline="0" noProof="0" dirty="0" smtClean="0">
                  <a:ln>
                    <a:noFill/>
                  </a:ln>
                  <a:solidFill>
                    <a:sysClr val="windowText" lastClr="000000"/>
                  </a:solidFill>
                  <a:effectLst/>
                  <a:uLnTx/>
                  <a:uFillTx/>
                </a:rPr>
                <a:t>(%)</a:t>
              </a:r>
              <a:endParaRPr kumimoji="0" lang="en-GB" sz="1100" b="1" i="0" u="none" strike="noStrike" kern="0" cap="none" spc="0" normalizeH="0" baseline="0" noProof="0" dirty="0">
                <a:ln>
                  <a:noFill/>
                </a:ln>
                <a:solidFill>
                  <a:sysClr val="windowText" lastClr="000000"/>
                </a:solidFill>
                <a:effectLst/>
                <a:uLnTx/>
                <a:uFillTx/>
              </a:endParaRPr>
            </a:p>
          </p:txBody>
        </p:sp>
        <p:sp>
          <p:nvSpPr>
            <p:cNvPr id="117" name="TextBox 116"/>
            <p:cNvSpPr txBox="1"/>
            <p:nvPr/>
          </p:nvSpPr>
          <p:spPr>
            <a:xfrm>
              <a:off x="1020794" y="4388051"/>
              <a:ext cx="3540055" cy="151717"/>
            </a:xfrm>
            <a:prstGeom prst="rect">
              <a:avLst/>
            </a:prstGeom>
            <a:noFill/>
          </p:spPr>
          <p:txBody>
            <a:bodyPr wrap="none" lIns="0" tIns="0" rIns="0" bIns="0"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bs-Latn-BA" sz="1100" b="1" i="0" u="none" strike="noStrike" kern="0" cap="none" spc="0" normalizeH="0" baseline="0" noProof="0" dirty="0" smtClean="0">
                  <a:ln>
                    <a:noFill/>
                  </a:ln>
                  <a:solidFill>
                    <a:sysClr val="windowText" lastClr="000000"/>
                  </a:solidFill>
                  <a:effectLst/>
                  <a:uLnTx/>
                  <a:uFillTx/>
                </a:rPr>
                <a:t>Vrijeme do</a:t>
              </a:r>
              <a:r>
                <a:rPr kumimoji="0" lang="en-GB" sz="1100" b="1" i="0" u="none" strike="noStrike" kern="0" cap="none" spc="0" normalizeH="0" baseline="0" noProof="0" dirty="0" smtClean="0">
                  <a:ln>
                    <a:noFill/>
                  </a:ln>
                  <a:solidFill>
                    <a:sysClr val="windowText" lastClr="000000"/>
                  </a:solidFill>
                  <a:effectLst/>
                  <a:uLnTx/>
                  <a:uFillTx/>
                </a:rPr>
                <a:t> 12-</a:t>
              </a:r>
              <a:r>
                <a:rPr kumimoji="0" lang="bs-Latn-BA" sz="1100" b="1" i="0" u="none" strike="noStrike" kern="0" cap="none" spc="0" normalizeH="0" baseline="0" noProof="0" dirty="0" smtClean="0">
                  <a:ln>
                    <a:noFill/>
                  </a:ln>
                  <a:solidFill>
                    <a:sysClr val="windowText" lastClr="000000"/>
                  </a:solidFill>
                  <a:effectLst/>
                  <a:uLnTx/>
                  <a:uFillTx/>
                </a:rPr>
                <a:t>sedmičnog potvrđenog </a:t>
              </a:r>
              <a:r>
                <a:rPr kumimoji="0" lang="en-GB" sz="1100" b="1" i="0" u="none" strike="noStrike" kern="0" cap="none" spc="0" normalizeH="0" baseline="0" noProof="0" dirty="0" smtClean="0">
                  <a:ln>
                    <a:noFill/>
                  </a:ln>
                  <a:solidFill>
                    <a:sysClr val="windowText" lastClr="000000"/>
                  </a:solidFill>
                  <a:effectLst/>
                  <a:uLnTx/>
                  <a:uFillTx/>
                </a:rPr>
                <a:t>EDSS </a:t>
              </a:r>
              <a:r>
                <a:rPr kumimoji="0" lang="en-GB" sz="1100" b="1" i="0" u="none" strike="noStrike" kern="0" cap="none" spc="0" normalizeH="0" baseline="0" noProof="0" dirty="0">
                  <a:ln>
                    <a:noFill/>
                  </a:ln>
                  <a:solidFill>
                    <a:sysClr val="windowText" lastClr="000000"/>
                  </a:solidFill>
                  <a:effectLst/>
                  <a:uLnTx/>
                  <a:uFillTx/>
                </a:rPr>
                <a:t>4.0 </a:t>
              </a:r>
              <a:r>
                <a:rPr kumimoji="0" lang="en-GB" sz="1100" b="1" i="0" u="none" strike="noStrike" kern="0" cap="none" spc="0" normalizeH="0" baseline="0" noProof="0" dirty="0" smtClean="0">
                  <a:ln>
                    <a:noFill/>
                  </a:ln>
                  <a:solidFill>
                    <a:sysClr val="windowText" lastClr="000000"/>
                  </a:solidFill>
                  <a:effectLst/>
                  <a:uLnTx/>
                  <a:uFillTx/>
                </a:rPr>
                <a:t>(</a:t>
              </a:r>
              <a:r>
                <a:rPr kumimoji="0" lang="bs-Latn-BA" sz="1100" b="1" i="0" u="none" strike="noStrike" kern="0" cap="none" spc="0" normalizeH="0" baseline="0" noProof="0" dirty="0" smtClean="0">
                  <a:ln>
                    <a:noFill/>
                  </a:ln>
                  <a:solidFill>
                    <a:sysClr val="windowText" lastClr="000000"/>
                  </a:solidFill>
                  <a:effectLst/>
                  <a:uLnTx/>
                  <a:uFillTx/>
                </a:rPr>
                <a:t>sedmice</a:t>
              </a:r>
              <a:r>
                <a:rPr kumimoji="0" lang="en-GB" sz="1100" b="1" i="0" u="none" strike="noStrike" kern="0" cap="none" spc="0" normalizeH="0" baseline="0" noProof="0" dirty="0" smtClean="0">
                  <a:ln>
                    <a:noFill/>
                  </a:ln>
                  <a:solidFill>
                    <a:sysClr val="windowText" lastClr="000000"/>
                  </a:solidFill>
                  <a:effectLst/>
                  <a:uLnTx/>
                  <a:uFillTx/>
                </a:rPr>
                <a:t>)</a:t>
              </a:r>
              <a:endParaRPr kumimoji="0" lang="en-GB" sz="1100" b="1" i="0" u="none" strike="noStrike" kern="0" cap="none" spc="0" normalizeH="0" baseline="0" noProof="0" dirty="0">
                <a:ln>
                  <a:noFill/>
                </a:ln>
                <a:solidFill>
                  <a:sysClr val="windowText" lastClr="000000"/>
                </a:solidFill>
                <a:effectLst/>
                <a:uLnTx/>
                <a:uFillTx/>
              </a:endParaRPr>
            </a:p>
          </p:txBody>
        </p:sp>
        <p:grpSp>
          <p:nvGrpSpPr>
            <p:cNvPr id="118" name="Group 117"/>
            <p:cNvGrpSpPr/>
            <p:nvPr/>
          </p:nvGrpSpPr>
          <p:grpSpPr>
            <a:xfrm>
              <a:off x="1363089" y="2301443"/>
              <a:ext cx="1902725" cy="308626"/>
              <a:chOff x="1201741" y="1547603"/>
              <a:chExt cx="1902725" cy="308626"/>
            </a:xfrm>
          </p:grpSpPr>
          <p:sp>
            <p:nvSpPr>
              <p:cNvPr id="212" name="TextBox 211"/>
              <p:cNvSpPr txBox="1"/>
              <p:nvPr/>
            </p:nvSpPr>
            <p:spPr>
              <a:xfrm>
                <a:off x="1439318" y="1547603"/>
                <a:ext cx="1014317" cy="165509"/>
              </a:xfrm>
              <a:prstGeom prst="rect">
                <a:avLst/>
              </a:prstGeom>
              <a:noFill/>
            </p:spPr>
            <p:txBody>
              <a:bodyPr wrap="none" lIns="0" tIns="0" rIns="0" bIns="0" rtlCol="0" anchor="ctr"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IFN </a:t>
                </a:r>
                <a:r>
                  <a:rPr kumimoji="0" lang="el-GR" sz="1200" b="0" i="0" u="none" strike="noStrike" kern="0" cap="none" spc="0" normalizeH="0" baseline="0" noProof="0" dirty="0">
                    <a:ln>
                      <a:noFill/>
                    </a:ln>
                    <a:solidFill>
                      <a:sysClr val="windowText" lastClr="000000"/>
                    </a:solidFill>
                    <a:effectLst/>
                    <a:uLnTx/>
                    <a:uFillTx/>
                  </a:rPr>
                  <a:t>β-1</a:t>
                </a:r>
                <a:r>
                  <a:rPr kumimoji="0" lang="en-GB" sz="1200" b="0" i="0" u="none" strike="noStrike" kern="0" cap="none" spc="0" normalizeH="0" baseline="0" noProof="0" dirty="0">
                    <a:ln>
                      <a:noFill/>
                    </a:ln>
                    <a:solidFill>
                      <a:sysClr val="windowText" lastClr="000000"/>
                    </a:solidFill>
                    <a:effectLst/>
                    <a:uLnTx/>
                    <a:uFillTx/>
                  </a:rPr>
                  <a:t>a (n=544)</a:t>
                </a:r>
              </a:p>
            </p:txBody>
          </p:sp>
          <p:sp>
            <p:nvSpPr>
              <p:cNvPr id="213" name="TextBox 212"/>
              <p:cNvSpPr txBox="1"/>
              <p:nvPr/>
            </p:nvSpPr>
            <p:spPr>
              <a:xfrm>
                <a:off x="1439318" y="1690720"/>
                <a:ext cx="1665148" cy="165509"/>
              </a:xfrm>
              <a:prstGeom prst="rect">
                <a:avLst/>
              </a:prstGeom>
              <a:noFill/>
            </p:spPr>
            <p:txBody>
              <a:bodyPr wrap="none" lIns="0" tIns="0" rIns="0" bIns="0" rtlCol="0" anchor="ctr"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Ocrelizumab 600mg (n=538)</a:t>
                </a:r>
              </a:p>
            </p:txBody>
          </p:sp>
          <p:grpSp>
            <p:nvGrpSpPr>
              <p:cNvPr id="214" name="Group 213"/>
              <p:cNvGrpSpPr/>
              <p:nvPr/>
            </p:nvGrpSpPr>
            <p:grpSpPr>
              <a:xfrm>
                <a:off x="1201741" y="1640438"/>
                <a:ext cx="169859" cy="143116"/>
                <a:chOff x="1201741" y="2101586"/>
                <a:chExt cx="169859" cy="143116"/>
              </a:xfrm>
            </p:grpSpPr>
            <p:cxnSp>
              <p:nvCxnSpPr>
                <p:cNvPr id="215" name="Straight Connector 214"/>
                <p:cNvCxnSpPr/>
                <p:nvPr/>
              </p:nvCxnSpPr>
              <p:spPr>
                <a:xfrm>
                  <a:off x="1201741" y="2101586"/>
                  <a:ext cx="169859" cy="0"/>
                </a:xfrm>
                <a:prstGeom prst="line">
                  <a:avLst/>
                </a:prstGeom>
                <a:noFill/>
                <a:ln w="19050" cap="flat" cmpd="sng" algn="ctr">
                  <a:solidFill>
                    <a:srgbClr val="FFC72A"/>
                  </a:solidFill>
                  <a:prstDash val="solid"/>
                </a:ln>
                <a:effectLst/>
              </p:spPr>
            </p:cxnSp>
            <p:cxnSp>
              <p:nvCxnSpPr>
                <p:cNvPr id="216" name="Straight Connector 215"/>
                <p:cNvCxnSpPr/>
                <p:nvPr/>
              </p:nvCxnSpPr>
              <p:spPr>
                <a:xfrm>
                  <a:off x="1201741" y="2244702"/>
                  <a:ext cx="169859" cy="0"/>
                </a:xfrm>
                <a:prstGeom prst="line">
                  <a:avLst/>
                </a:prstGeom>
                <a:noFill/>
                <a:ln w="19050" cap="flat" cmpd="sng" algn="ctr">
                  <a:solidFill>
                    <a:srgbClr val="5F6EB3">
                      <a:shade val="95000"/>
                      <a:satMod val="105000"/>
                    </a:srgbClr>
                  </a:solidFill>
                  <a:prstDash val="solid"/>
                </a:ln>
                <a:effectLst/>
              </p:spPr>
            </p:cxnSp>
          </p:grpSp>
        </p:grpSp>
        <p:sp>
          <p:nvSpPr>
            <p:cNvPr id="119" name="TextBox 118"/>
            <p:cNvSpPr txBox="1"/>
            <p:nvPr/>
          </p:nvSpPr>
          <p:spPr>
            <a:xfrm>
              <a:off x="1272623" y="2594572"/>
              <a:ext cx="2244731" cy="386188"/>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srgbClr val="5F6EB3"/>
                  </a:solidFill>
                  <a:effectLst/>
                  <a:uLnTx/>
                  <a:uFillTx/>
                  <a:cs typeface="Arial" panose="020B0604020202020204" pitchFamily="34" charset="0"/>
                </a:rPr>
                <a:t>HR (95% CI): 0.40 (0.23, 0.69); p&lt;0.001</a:t>
              </a:r>
            </a:p>
          </p:txBody>
        </p:sp>
        <p:grpSp>
          <p:nvGrpSpPr>
            <p:cNvPr id="120" name="Group 119"/>
            <p:cNvGrpSpPr/>
            <p:nvPr/>
          </p:nvGrpSpPr>
          <p:grpSpPr>
            <a:xfrm>
              <a:off x="983545" y="2296140"/>
              <a:ext cx="3357451" cy="1904618"/>
              <a:chOff x="1767139" y="1480741"/>
              <a:chExt cx="3357451" cy="1904618"/>
            </a:xfrm>
          </p:grpSpPr>
          <p:grpSp>
            <p:nvGrpSpPr>
              <p:cNvPr id="171" name="Group 170"/>
              <p:cNvGrpSpPr/>
              <p:nvPr/>
            </p:nvGrpSpPr>
            <p:grpSpPr>
              <a:xfrm>
                <a:off x="1767139" y="1480741"/>
                <a:ext cx="3357451" cy="1904618"/>
                <a:chOff x="1767139" y="1480741"/>
                <a:chExt cx="3357451" cy="1904618"/>
              </a:xfrm>
            </p:grpSpPr>
            <p:grpSp>
              <p:nvGrpSpPr>
                <p:cNvPr id="175" name="Group 174"/>
                <p:cNvGrpSpPr/>
                <p:nvPr/>
              </p:nvGrpSpPr>
              <p:grpSpPr>
                <a:xfrm>
                  <a:off x="2034651" y="3231471"/>
                  <a:ext cx="2825589" cy="153888"/>
                  <a:chOff x="2034651" y="3231471"/>
                  <a:chExt cx="2825589" cy="153888"/>
                </a:xfrm>
              </p:grpSpPr>
              <p:sp>
                <p:nvSpPr>
                  <p:cNvPr id="203" name="TextBox 202"/>
                  <p:cNvSpPr txBox="1"/>
                  <p:nvPr/>
                </p:nvSpPr>
                <p:spPr>
                  <a:xfrm>
                    <a:off x="2034651" y="3231471"/>
                    <a:ext cx="140400" cy="153888"/>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0</a:t>
                    </a:r>
                  </a:p>
                </p:txBody>
              </p:sp>
              <p:sp>
                <p:nvSpPr>
                  <p:cNvPr id="204" name="TextBox 203"/>
                  <p:cNvSpPr txBox="1"/>
                  <p:nvPr/>
                </p:nvSpPr>
                <p:spPr>
                  <a:xfrm>
                    <a:off x="2705949"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24</a:t>
                    </a:r>
                  </a:p>
                </p:txBody>
              </p:sp>
              <p:sp>
                <p:nvSpPr>
                  <p:cNvPr id="205" name="TextBox 204"/>
                  <p:cNvSpPr txBox="1"/>
                  <p:nvPr/>
                </p:nvSpPr>
                <p:spPr>
                  <a:xfrm>
                    <a:off x="3377247"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48</a:t>
                    </a:r>
                  </a:p>
                </p:txBody>
              </p:sp>
              <p:sp>
                <p:nvSpPr>
                  <p:cNvPr id="206" name="TextBox 205"/>
                  <p:cNvSpPr txBox="1"/>
                  <p:nvPr/>
                </p:nvSpPr>
                <p:spPr>
                  <a:xfrm>
                    <a:off x="4048545"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72</a:t>
                    </a:r>
                  </a:p>
                </p:txBody>
              </p:sp>
              <p:sp>
                <p:nvSpPr>
                  <p:cNvPr id="207" name="TextBox 206"/>
                  <p:cNvSpPr txBox="1"/>
                  <p:nvPr/>
                </p:nvSpPr>
                <p:spPr>
                  <a:xfrm>
                    <a:off x="4719840"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96</a:t>
                    </a:r>
                  </a:p>
                </p:txBody>
              </p:sp>
              <p:sp>
                <p:nvSpPr>
                  <p:cNvPr id="208" name="TextBox 207"/>
                  <p:cNvSpPr txBox="1"/>
                  <p:nvPr/>
                </p:nvSpPr>
                <p:spPr>
                  <a:xfrm>
                    <a:off x="2370300"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12</a:t>
                    </a:r>
                  </a:p>
                </p:txBody>
              </p:sp>
              <p:sp>
                <p:nvSpPr>
                  <p:cNvPr id="209" name="TextBox 208"/>
                  <p:cNvSpPr txBox="1"/>
                  <p:nvPr/>
                </p:nvSpPr>
                <p:spPr>
                  <a:xfrm>
                    <a:off x="3041598"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36</a:t>
                    </a:r>
                  </a:p>
                </p:txBody>
              </p:sp>
              <p:sp>
                <p:nvSpPr>
                  <p:cNvPr id="210" name="TextBox 209"/>
                  <p:cNvSpPr txBox="1"/>
                  <p:nvPr/>
                </p:nvSpPr>
                <p:spPr>
                  <a:xfrm>
                    <a:off x="3712896"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60</a:t>
                    </a:r>
                  </a:p>
                </p:txBody>
              </p:sp>
              <p:sp>
                <p:nvSpPr>
                  <p:cNvPr id="211" name="TextBox 210"/>
                  <p:cNvSpPr txBox="1"/>
                  <p:nvPr/>
                </p:nvSpPr>
                <p:spPr>
                  <a:xfrm>
                    <a:off x="4384194"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84</a:t>
                    </a:r>
                  </a:p>
                </p:txBody>
              </p:sp>
            </p:grpSp>
            <p:grpSp>
              <p:nvGrpSpPr>
                <p:cNvPr id="176" name="Group 175"/>
                <p:cNvGrpSpPr/>
                <p:nvPr/>
              </p:nvGrpSpPr>
              <p:grpSpPr>
                <a:xfrm>
                  <a:off x="1767139" y="1480741"/>
                  <a:ext cx="137924" cy="1648571"/>
                  <a:chOff x="1767139" y="1480741"/>
                  <a:chExt cx="137924" cy="1648571"/>
                </a:xfrm>
              </p:grpSpPr>
              <p:sp>
                <p:nvSpPr>
                  <p:cNvPr id="197" name="TextBox 196"/>
                  <p:cNvSpPr txBox="1"/>
                  <p:nvPr/>
                </p:nvSpPr>
                <p:spPr>
                  <a:xfrm>
                    <a:off x="1767139" y="1480741"/>
                    <a:ext cx="137924"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10</a:t>
                    </a:r>
                  </a:p>
                </p:txBody>
              </p:sp>
              <p:sp>
                <p:nvSpPr>
                  <p:cNvPr id="198" name="TextBox 197"/>
                  <p:cNvSpPr txBox="1"/>
                  <p:nvPr/>
                </p:nvSpPr>
                <p:spPr>
                  <a:xfrm>
                    <a:off x="1836101" y="2073966"/>
                    <a:ext cx="68962"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6</a:t>
                    </a:r>
                  </a:p>
                </p:txBody>
              </p:sp>
              <p:sp>
                <p:nvSpPr>
                  <p:cNvPr id="199" name="TextBox 198"/>
                  <p:cNvSpPr txBox="1"/>
                  <p:nvPr/>
                </p:nvSpPr>
                <p:spPr>
                  <a:xfrm>
                    <a:off x="1836101" y="2963803"/>
                    <a:ext cx="68962"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0</a:t>
                    </a:r>
                  </a:p>
                </p:txBody>
              </p:sp>
              <p:sp>
                <p:nvSpPr>
                  <p:cNvPr id="200" name="TextBox 199"/>
                  <p:cNvSpPr txBox="1"/>
                  <p:nvPr/>
                </p:nvSpPr>
                <p:spPr>
                  <a:xfrm>
                    <a:off x="1836101" y="2667188"/>
                    <a:ext cx="68962"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2</a:t>
                    </a:r>
                  </a:p>
                </p:txBody>
              </p:sp>
              <p:sp>
                <p:nvSpPr>
                  <p:cNvPr id="201" name="TextBox 200"/>
                  <p:cNvSpPr txBox="1"/>
                  <p:nvPr/>
                </p:nvSpPr>
                <p:spPr>
                  <a:xfrm>
                    <a:off x="1836101" y="1777354"/>
                    <a:ext cx="68962"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8</a:t>
                    </a:r>
                  </a:p>
                </p:txBody>
              </p:sp>
              <p:sp>
                <p:nvSpPr>
                  <p:cNvPr id="202" name="TextBox 201"/>
                  <p:cNvSpPr txBox="1"/>
                  <p:nvPr/>
                </p:nvSpPr>
                <p:spPr>
                  <a:xfrm>
                    <a:off x="1836101" y="2370576"/>
                    <a:ext cx="68962"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4</a:t>
                    </a:r>
                  </a:p>
                </p:txBody>
              </p:sp>
            </p:grpSp>
            <p:grpSp>
              <p:nvGrpSpPr>
                <p:cNvPr id="177" name="Group 176"/>
                <p:cNvGrpSpPr/>
                <p:nvPr/>
              </p:nvGrpSpPr>
              <p:grpSpPr>
                <a:xfrm>
                  <a:off x="1943983" y="1562970"/>
                  <a:ext cx="3180607" cy="1644685"/>
                  <a:chOff x="1943983" y="1562970"/>
                  <a:chExt cx="3180607" cy="1644685"/>
                </a:xfrm>
              </p:grpSpPr>
              <p:cxnSp>
                <p:nvCxnSpPr>
                  <p:cNvPr id="178" name="Straight Connector 177"/>
                  <p:cNvCxnSpPr/>
                  <p:nvPr/>
                </p:nvCxnSpPr>
                <p:spPr>
                  <a:xfrm>
                    <a:off x="2024359" y="3144077"/>
                    <a:ext cx="3100231" cy="0"/>
                  </a:xfrm>
                  <a:prstGeom prst="line">
                    <a:avLst/>
                  </a:prstGeom>
                  <a:noFill/>
                  <a:ln w="28575" cap="sq" cmpd="sng" algn="ctr">
                    <a:solidFill>
                      <a:sysClr val="windowText" lastClr="000000"/>
                    </a:solidFill>
                    <a:prstDash val="solid"/>
                    <a:miter lim="800000"/>
                  </a:ln>
                  <a:effectLst/>
                </p:spPr>
              </p:cxnSp>
              <p:cxnSp>
                <p:nvCxnSpPr>
                  <p:cNvPr id="179" name="Straight Connector 178"/>
                  <p:cNvCxnSpPr/>
                  <p:nvPr/>
                </p:nvCxnSpPr>
                <p:spPr>
                  <a:xfrm>
                    <a:off x="2024360" y="1562970"/>
                    <a:ext cx="0" cy="1573200"/>
                  </a:xfrm>
                  <a:prstGeom prst="line">
                    <a:avLst/>
                  </a:prstGeom>
                  <a:noFill/>
                  <a:ln w="28575" cap="sq" cmpd="sng" algn="ctr">
                    <a:solidFill>
                      <a:sysClr val="windowText" lastClr="000000"/>
                    </a:solidFill>
                    <a:prstDash val="solid"/>
                    <a:miter lim="800000"/>
                  </a:ln>
                  <a:effectLst/>
                </p:spPr>
              </p:cxnSp>
              <p:grpSp>
                <p:nvGrpSpPr>
                  <p:cNvPr id="180" name="Group 179"/>
                  <p:cNvGrpSpPr/>
                  <p:nvPr/>
                </p:nvGrpSpPr>
                <p:grpSpPr>
                  <a:xfrm>
                    <a:off x="2103808" y="3144077"/>
                    <a:ext cx="2686048" cy="63578"/>
                    <a:chOff x="1124498" y="4732020"/>
                    <a:chExt cx="2686048" cy="72000"/>
                  </a:xfrm>
                </p:grpSpPr>
                <p:cxnSp>
                  <p:nvCxnSpPr>
                    <p:cNvPr id="188" name="Straight Connector 187"/>
                    <p:cNvCxnSpPr/>
                    <p:nvPr/>
                  </p:nvCxnSpPr>
                  <p:spPr>
                    <a:xfrm rot="5400000">
                      <a:off x="1088498" y="4768020"/>
                      <a:ext cx="72000" cy="0"/>
                    </a:xfrm>
                    <a:prstGeom prst="line">
                      <a:avLst/>
                    </a:prstGeom>
                    <a:noFill/>
                    <a:ln w="28575" cap="sq" cmpd="sng" algn="ctr">
                      <a:solidFill>
                        <a:sysClr val="windowText" lastClr="000000"/>
                      </a:solidFill>
                      <a:prstDash val="solid"/>
                      <a:miter lim="800000"/>
                    </a:ln>
                    <a:effectLst/>
                  </p:spPr>
                </p:cxnSp>
                <p:cxnSp>
                  <p:nvCxnSpPr>
                    <p:cNvPr id="189" name="Straight Connector 188"/>
                    <p:cNvCxnSpPr/>
                    <p:nvPr/>
                  </p:nvCxnSpPr>
                  <p:spPr>
                    <a:xfrm rot="5400000">
                      <a:off x="1424254" y="4768020"/>
                      <a:ext cx="72000" cy="0"/>
                    </a:xfrm>
                    <a:prstGeom prst="line">
                      <a:avLst/>
                    </a:prstGeom>
                    <a:noFill/>
                    <a:ln w="28575" cap="sq" cmpd="sng" algn="ctr">
                      <a:solidFill>
                        <a:sysClr val="windowText" lastClr="000000"/>
                      </a:solidFill>
                      <a:prstDash val="solid"/>
                      <a:miter lim="800000"/>
                    </a:ln>
                    <a:effectLst/>
                  </p:spPr>
                </p:cxnSp>
                <p:cxnSp>
                  <p:nvCxnSpPr>
                    <p:cNvPr id="190" name="Straight Connector 189"/>
                    <p:cNvCxnSpPr/>
                    <p:nvPr/>
                  </p:nvCxnSpPr>
                  <p:spPr>
                    <a:xfrm rot="5400000">
                      <a:off x="1760010" y="4768020"/>
                      <a:ext cx="72000" cy="0"/>
                    </a:xfrm>
                    <a:prstGeom prst="line">
                      <a:avLst/>
                    </a:prstGeom>
                    <a:noFill/>
                    <a:ln w="28575" cap="sq" cmpd="sng" algn="ctr">
                      <a:solidFill>
                        <a:sysClr val="windowText" lastClr="000000"/>
                      </a:solidFill>
                      <a:prstDash val="solid"/>
                      <a:miter lim="800000"/>
                    </a:ln>
                    <a:effectLst/>
                  </p:spPr>
                </p:cxnSp>
                <p:cxnSp>
                  <p:nvCxnSpPr>
                    <p:cNvPr id="191" name="Straight Connector 190"/>
                    <p:cNvCxnSpPr/>
                    <p:nvPr/>
                  </p:nvCxnSpPr>
                  <p:spPr>
                    <a:xfrm rot="5400000">
                      <a:off x="2095766" y="4768020"/>
                      <a:ext cx="72000" cy="0"/>
                    </a:xfrm>
                    <a:prstGeom prst="line">
                      <a:avLst/>
                    </a:prstGeom>
                    <a:noFill/>
                    <a:ln w="28575" cap="sq" cmpd="sng" algn="ctr">
                      <a:solidFill>
                        <a:sysClr val="windowText" lastClr="000000"/>
                      </a:solidFill>
                      <a:prstDash val="solid"/>
                      <a:miter lim="800000"/>
                    </a:ln>
                    <a:effectLst/>
                  </p:spPr>
                </p:cxnSp>
                <p:cxnSp>
                  <p:nvCxnSpPr>
                    <p:cNvPr id="192" name="Straight Connector 191"/>
                    <p:cNvCxnSpPr/>
                    <p:nvPr/>
                  </p:nvCxnSpPr>
                  <p:spPr>
                    <a:xfrm rot="5400000">
                      <a:off x="2431522" y="4768020"/>
                      <a:ext cx="72000" cy="0"/>
                    </a:xfrm>
                    <a:prstGeom prst="line">
                      <a:avLst/>
                    </a:prstGeom>
                    <a:noFill/>
                    <a:ln w="28575" cap="sq" cmpd="sng" algn="ctr">
                      <a:solidFill>
                        <a:sysClr val="windowText" lastClr="000000"/>
                      </a:solidFill>
                      <a:prstDash val="solid"/>
                      <a:miter lim="800000"/>
                    </a:ln>
                    <a:effectLst/>
                  </p:spPr>
                </p:cxnSp>
                <p:cxnSp>
                  <p:nvCxnSpPr>
                    <p:cNvPr id="193" name="Straight Connector 192"/>
                    <p:cNvCxnSpPr/>
                    <p:nvPr/>
                  </p:nvCxnSpPr>
                  <p:spPr>
                    <a:xfrm rot="5400000">
                      <a:off x="2767278" y="4768020"/>
                      <a:ext cx="72000" cy="0"/>
                    </a:xfrm>
                    <a:prstGeom prst="line">
                      <a:avLst/>
                    </a:prstGeom>
                    <a:noFill/>
                    <a:ln w="28575" cap="sq" cmpd="sng" algn="ctr">
                      <a:solidFill>
                        <a:sysClr val="windowText" lastClr="000000"/>
                      </a:solidFill>
                      <a:prstDash val="solid"/>
                      <a:miter lim="800000"/>
                    </a:ln>
                    <a:effectLst/>
                  </p:spPr>
                </p:cxnSp>
                <p:cxnSp>
                  <p:nvCxnSpPr>
                    <p:cNvPr id="194" name="Straight Connector 193"/>
                    <p:cNvCxnSpPr/>
                    <p:nvPr/>
                  </p:nvCxnSpPr>
                  <p:spPr>
                    <a:xfrm rot="5400000">
                      <a:off x="3103034" y="4768020"/>
                      <a:ext cx="72000" cy="0"/>
                    </a:xfrm>
                    <a:prstGeom prst="line">
                      <a:avLst/>
                    </a:prstGeom>
                    <a:noFill/>
                    <a:ln w="28575" cap="sq" cmpd="sng" algn="ctr">
                      <a:solidFill>
                        <a:sysClr val="windowText" lastClr="000000"/>
                      </a:solidFill>
                      <a:prstDash val="solid"/>
                      <a:miter lim="800000"/>
                    </a:ln>
                    <a:effectLst/>
                  </p:spPr>
                </p:cxnSp>
                <p:cxnSp>
                  <p:nvCxnSpPr>
                    <p:cNvPr id="195" name="Straight Connector 194"/>
                    <p:cNvCxnSpPr/>
                    <p:nvPr/>
                  </p:nvCxnSpPr>
                  <p:spPr>
                    <a:xfrm rot="5400000">
                      <a:off x="3438790" y="4768020"/>
                      <a:ext cx="72000" cy="0"/>
                    </a:xfrm>
                    <a:prstGeom prst="line">
                      <a:avLst/>
                    </a:prstGeom>
                    <a:noFill/>
                    <a:ln w="28575" cap="sq" cmpd="sng" algn="ctr">
                      <a:solidFill>
                        <a:sysClr val="windowText" lastClr="000000"/>
                      </a:solidFill>
                      <a:prstDash val="solid"/>
                      <a:miter lim="800000"/>
                    </a:ln>
                    <a:effectLst/>
                  </p:spPr>
                </p:cxnSp>
                <p:cxnSp>
                  <p:nvCxnSpPr>
                    <p:cNvPr id="196" name="Straight Connector 195"/>
                    <p:cNvCxnSpPr/>
                    <p:nvPr/>
                  </p:nvCxnSpPr>
                  <p:spPr>
                    <a:xfrm rot="5400000">
                      <a:off x="3774546" y="4768020"/>
                      <a:ext cx="72000" cy="0"/>
                    </a:xfrm>
                    <a:prstGeom prst="line">
                      <a:avLst/>
                    </a:prstGeom>
                    <a:noFill/>
                    <a:ln w="28575" cap="sq" cmpd="sng" algn="ctr">
                      <a:solidFill>
                        <a:sysClr val="windowText" lastClr="000000"/>
                      </a:solidFill>
                      <a:prstDash val="solid"/>
                      <a:miter lim="800000"/>
                    </a:ln>
                    <a:effectLst/>
                  </p:spPr>
                </p:cxnSp>
              </p:grpSp>
              <p:grpSp>
                <p:nvGrpSpPr>
                  <p:cNvPr id="181" name="Group 180"/>
                  <p:cNvGrpSpPr/>
                  <p:nvPr/>
                </p:nvGrpSpPr>
                <p:grpSpPr>
                  <a:xfrm>
                    <a:off x="1943983" y="1562970"/>
                    <a:ext cx="72000" cy="1478324"/>
                    <a:chOff x="1943983" y="1562970"/>
                    <a:chExt cx="72000" cy="1478324"/>
                  </a:xfrm>
                </p:grpSpPr>
                <p:cxnSp>
                  <p:nvCxnSpPr>
                    <p:cNvPr id="182" name="Straight Connector 181"/>
                    <p:cNvCxnSpPr/>
                    <p:nvPr/>
                  </p:nvCxnSpPr>
                  <p:spPr>
                    <a:xfrm rot="10800000">
                      <a:off x="1943983" y="3041294"/>
                      <a:ext cx="72000" cy="0"/>
                    </a:xfrm>
                    <a:prstGeom prst="line">
                      <a:avLst/>
                    </a:prstGeom>
                    <a:noFill/>
                    <a:ln w="28575" cap="sq" cmpd="sng" algn="ctr">
                      <a:solidFill>
                        <a:sysClr val="windowText" lastClr="000000"/>
                      </a:solidFill>
                      <a:prstDash val="solid"/>
                      <a:miter lim="800000"/>
                    </a:ln>
                    <a:effectLst/>
                  </p:spPr>
                </p:cxnSp>
                <p:cxnSp>
                  <p:nvCxnSpPr>
                    <p:cNvPr id="183" name="Straight Connector 182"/>
                    <p:cNvCxnSpPr/>
                    <p:nvPr/>
                  </p:nvCxnSpPr>
                  <p:spPr>
                    <a:xfrm rot="10800000">
                      <a:off x="1943983" y="2154300"/>
                      <a:ext cx="72000" cy="0"/>
                    </a:xfrm>
                    <a:prstGeom prst="line">
                      <a:avLst/>
                    </a:prstGeom>
                    <a:noFill/>
                    <a:ln w="28575" cap="sq" cmpd="sng" algn="ctr">
                      <a:solidFill>
                        <a:sysClr val="windowText" lastClr="000000"/>
                      </a:solidFill>
                      <a:prstDash val="solid"/>
                      <a:miter lim="800000"/>
                    </a:ln>
                    <a:effectLst/>
                  </p:spPr>
                </p:cxnSp>
                <p:cxnSp>
                  <p:nvCxnSpPr>
                    <p:cNvPr id="184" name="Straight Connector 183"/>
                    <p:cNvCxnSpPr/>
                    <p:nvPr/>
                  </p:nvCxnSpPr>
                  <p:spPr>
                    <a:xfrm rot="10800000">
                      <a:off x="1943983" y="2449965"/>
                      <a:ext cx="72000" cy="0"/>
                    </a:xfrm>
                    <a:prstGeom prst="line">
                      <a:avLst/>
                    </a:prstGeom>
                    <a:noFill/>
                    <a:ln w="28575" cap="sq" cmpd="sng" algn="ctr">
                      <a:solidFill>
                        <a:sysClr val="windowText" lastClr="000000"/>
                      </a:solidFill>
                      <a:prstDash val="solid"/>
                      <a:miter lim="800000"/>
                    </a:ln>
                    <a:effectLst/>
                  </p:spPr>
                </p:cxnSp>
                <p:cxnSp>
                  <p:nvCxnSpPr>
                    <p:cNvPr id="185" name="Straight Connector 184"/>
                    <p:cNvCxnSpPr/>
                    <p:nvPr/>
                  </p:nvCxnSpPr>
                  <p:spPr>
                    <a:xfrm rot="10800000">
                      <a:off x="1943983" y="1562970"/>
                      <a:ext cx="72000" cy="0"/>
                    </a:xfrm>
                    <a:prstGeom prst="line">
                      <a:avLst/>
                    </a:prstGeom>
                    <a:noFill/>
                    <a:ln w="28575" cap="sq" cmpd="sng" algn="ctr">
                      <a:solidFill>
                        <a:sysClr val="windowText" lastClr="000000"/>
                      </a:solidFill>
                      <a:prstDash val="solid"/>
                      <a:miter lim="800000"/>
                    </a:ln>
                    <a:effectLst/>
                  </p:spPr>
                </p:cxnSp>
                <p:cxnSp>
                  <p:nvCxnSpPr>
                    <p:cNvPr id="186" name="Straight Connector 185"/>
                    <p:cNvCxnSpPr/>
                    <p:nvPr/>
                  </p:nvCxnSpPr>
                  <p:spPr>
                    <a:xfrm rot="10800000">
                      <a:off x="1943983" y="1858635"/>
                      <a:ext cx="72000" cy="0"/>
                    </a:xfrm>
                    <a:prstGeom prst="line">
                      <a:avLst/>
                    </a:prstGeom>
                    <a:noFill/>
                    <a:ln w="28575" cap="sq" cmpd="sng" algn="ctr">
                      <a:solidFill>
                        <a:sysClr val="windowText" lastClr="000000"/>
                      </a:solidFill>
                      <a:prstDash val="solid"/>
                      <a:miter lim="800000"/>
                    </a:ln>
                    <a:effectLst/>
                  </p:spPr>
                </p:cxnSp>
                <p:cxnSp>
                  <p:nvCxnSpPr>
                    <p:cNvPr id="187" name="Straight Connector 186"/>
                    <p:cNvCxnSpPr/>
                    <p:nvPr/>
                  </p:nvCxnSpPr>
                  <p:spPr>
                    <a:xfrm rot="10800000">
                      <a:off x="1943983" y="2745630"/>
                      <a:ext cx="72000" cy="0"/>
                    </a:xfrm>
                    <a:prstGeom prst="line">
                      <a:avLst/>
                    </a:prstGeom>
                    <a:noFill/>
                    <a:ln w="28575" cap="sq" cmpd="sng" algn="ctr">
                      <a:solidFill>
                        <a:sysClr val="windowText" lastClr="000000"/>
                      </a:solidFill>
                      <a:prstDash val="solid"/>
                      <a:miter lim="800000"/>
                    </a:ln>
                    <a:effectLst/>
                  </p:spPr>
                </p:cxnSp>
              </p:grpSp>
            </p:grpSp>
          </p:grpSp>
          <p:grpSp>
            <p:nvGrpSpPr>
              <p:cNvPr id="172" name="Group 171"/>
              <p:cNvGrpSpPr/>
              <p:nvPr/>
            </p:nvGrpSpPr>
            <p:grpSpPr>
              <a:xfrm>
                <a:off x="2096393" y="1768228"/>
                <a:ext cx="3013060" cy="1264940"/>
                <a:chOff x="2076451" y="1850354"/>
                <a:chExt cx="2686050" cy="1051596"/>
              </a:xfrm>
            </p:grpSpPr>
            <p:sp>
              <p:nvSpPr>
                <p:cNvPr id="173" name="Freeform 5"/>
                <p:cNvSpPr>
                  <a:spLocks/>
                </p:cNvSpPr>
                <p:nvPr/>
              </p:nvSpPr>
              <p:spPr bwMode="auto">
                <a:xfrm>
                  <a:off x="2081222" y="1850354"/>
                  <a:ext cx="2566776" cy="1051596"/>
                </a:xfrm>
                <a:custGeom>
                  <a:avLst/>
                  <a:gdLst>
                    <a:gd name="T0" fmla="*/ 0 w 2152"/>
                    <a:gd name="T1" fmla="*/ 895 h 895"/>
                    <a:gd name="T2" fmla="*/ 0 w 2152"/>
                    <a:gd name="T3" fmla="*/ 875 h 895"/>
                    <a:gd name="T4" fmla="*/ 224 w 2152"/>
                    <a:gd name="T5" fmla="*/ 875 h 895"/>
                    <a:gd name="T6" fmla="*/ 224 w 2152"/>
                    <a:gd name="T7" fmla="*/ 857 h 895"/>
                    <a:gd name="T8" fmla="*/ 240 w 2152"/>
                    <a:gd name="T9" fmla="*/ 857 h 895"/>
                    <a:gd name="T10" fmla="*/ 240 w 2152"/>
                    <a:gd name="T11" fmla="*/ 839 h 895"/>
                    <a:gd name="T12" fmla="*/ 242 w 2152"/>
                    <a:gd name="T13" fmla="*/ 839 h 895"/>
                    <a:gd name="T14" fmla="*/ 242 w 2152"/>
                    <a:gd name="T15" fmla="*/ 815 h 895"/>
                    <a:gd name="T16" fmla="*/ 246 w 2152"/>
                    <a:gd name="T17" fmla="*/ 815 h 895"/>
                    <a:gd name="T18" fmla="*/ 246 w 2152"/>
                    <a:gd name="T19" fmla="*/ 761 h 895"/>
                    <a:gd name="T20" fmla="*/ 498 w 2152"/>
                    <a:gd name="T21" fmla="*/ 761 h 895"/>
                    <a:gd name="T22" fmla="*/ 498 w 2152"/>
                    <a:gd name="T23" fmla="*/ 657 h 895"/>
                    <a:gd name="T24" fmla="*/ 502 w 2152"/>
                    <a:gd name="T25" fmla="*/ 657 h 895"/>
                    <a:gd name="T26" fmla="*/ 502 w 2152"/>
                    <a:gd name="T27" fmla="*/ 637 h 895"/>
                    <a:gd name="T28" fmla="*/ 561 w 2152"/>
                    <a:gd name="T29" fmla="*/ 637 h 895"/>
                    <a:gd name="T30" fmla="*/ 561 w 2152"/>
                    <a:gd name="T31" fmla="*/ 619 h 895"/>
                    <a:gd name="T32" fmla="*/ 729 w 2152"/>
                    <a:gd name="T33" fmla="*/ 619 h 895"/>
                    <a:gd name="T34" fmla="*/ 729 w 2152"/>
                    <a:gd name="T35" fmla="*/ 615 h 895"/>
                    <a:gd name="T36" fmla="*/ 735 w 2152"/>
                    <a:gd name="T37" fmla="*/ 615 h 895"/>
                    <a:gd name="T38" fmla="*/ 735 w 2152"/>
                    <a:gd name="T39" fmla="*/ 593 h 895"/>
                    <a:gd name="T40" fmla="*/ 741 w 2152"/>
                    <a:gd name="T41" fmla="*/ 593 h 895"/>
                    <a:gd name="T42" fmla="*/ 741 w 2152"/>
                    <a:gd name="T43" fmla="*/ 575 h 895"/>
                    <a:gd name="T44" fmla="*/ 749 w 2152"/>
                    <a:gd name="T45" fmla="*/ 575 h 895"/>
                    <a:gd name="T46" fmla="*/ 749 w 2152"/>
                    <a:gd name="T47" fmla="*/ 555 h 895"/>
                    <a:gd name="T48" fmla="*/ 751 w 2152"/>
                    <a:gd name="T49" fmla="*/ 555 h 895"/>
                    <a:gd name="T50" fmla="*/ 751 w 2152"/>
                    <a:gd name="T51" fmla="*/ 533 h 895"/>
                    <a:gd name="T52" fmla="*/ 971 w 2152"/>
                    <a:gd name="T53" fmla="*/ 533 h 895"/>
                    <a:gd name="T54" fmla="*/ 971 w 2152"/>
                    <a:gd name="T55" fmla="*/ 511 h 895"/>
                    <a:gd name="T56" fmla="*/ 993 w 2152"/>
                    <a:gd name="T57" fmla="*/ 511 h 895"/>
                    <a:gd name="T58" fmla="*/ 993 w 2152"/>
                    <a:gd name="T59" fmla="*/ 493 h 895"/>
                    <a:gd name="T60" fmla="*/ 999 w 2152"/>
                    <a:gd name="T61" fmla="*/ 493 h 895"/>
                    <a:gd name="T62" fmla="*/ 999 w 2152"/>
                    <a:gd name="T63" fmla="*/ 489 h 895"/>
                    <a:gd name="T64" fmla="*/ 1003 w 2152"/>
                    <a:gd name="T65" fmla="*/ 489 h 895"/>
                    <a:gd name="T66" fmla="*/ 1003 w 2152"/>
                    <a:gd name="T67" fmla="*/ 469 h 895"/>
                    <a:gd name="T68" fmla="*/ 1121 w 2152"/>
                    <a:gd name="T69" fmla="*/ 469 h 895"/>
                    <a:gd name="T70" fmla="*/ 1121 w 2152"/>
                    <a:gd name="T71" fmla="*/ 444 h 895"/>
                    <a:gd name="T72" fmla="*/ 1243 w 2152"/>
                    <a:gd name="T73" fmla="*/ 444 h 895"/>
                    <a:gd name="T74" fmla="*/ 1243 w 2152"/>
                    <a:gd name="T75" fmla="*/ 424 h 895"/>
                    <a:gd name="T76" fmla="*/ 1247 w 2152"/>
                    <a:gd name="T77" fmla="*/ 424 h 895"/>
                    <a:gd name="T78" fmla="*/ 1247 w 2152"/>
                    <a:gd name="T79" fmla="*/ 420 h 895"/>
                    <a:gd name="T80" fmla="*/ 1251 w 2152"/>
                    <a:gd name="T81" fmla="*/ 420 h 895"/>
                    <a:gd name="T82" fmla="*/ 1251 w 2152"/>
                    <a:gd name="T83" fmla="*/ 316 h 895"/>
                    <a:gd name="T84" fmla="*/ 1255 w 2152"/>
                    <a:gd name="T85" fmla="*/ 316 h 895"/>
                    <a:gd name="T86" fmla="*/ 1255 w 2152"/>
                    <a:gd name="T87" fmla="*/ 310 h 895"/>
                    <a:gd name="T88" fmla="*/ 1307 w 2152"/>
                    <a:gd name="T89" fmla="*/ 310 h 895"/>
                    <a:gd name="T90" fmla="*/ 1307 w 2152"/>
                    <a:gd name="T91" fmla="*/ 288 h 895"/>
                    <a:gd name="T92" fmla="*/ 1415 w 2152"/>
                    <a:gd name="T93" fmla="*/ 288 h 895"/>
                    <a:gd name="T94" fmla="*/ 1415 w 2152"/>
                    <a:gd name="T95" fmla="*/ 266 h 895"/>
                    <a:gd name="T96" fmla="*/ 1495 w 2152"/>
                    <a:gd name="T97" fmla="*/ 266 h 895"/>
                    <a:gd name="T98" fmla="*/ 1495 w 2152"/>
                    <a:gd name="T99" fmla="*/ 262 h 895"/>
                    <a:gd name="T100" fmla="*/ 1499 w 2152"/>
                    <a:gd name="T101" fmla="*/ 262 h 895"/>
                    <a:gd name="T102" fmla="*/ 1499 w 2152"/>
                    <a:gd name="T103" fmla="*/ 244 h 895"/>
                    <a:gd name="T104" fmla="*/ 1503 w 2152"/>
                    <a:gd name="T105" fmla="*/ 244 h 895"/>
                    <a:gd name="T106" fmla="*/ 1503 w 2152"/>
                    <a:gd name="T107" fmla="*/ 222 h 895"/>
                    <a:gd name="T108" fmla="*/ 1505 w 2152"/>
                    <a:gd name="T109" fmla="*/ 222 h 895"/>
                    <a:gd name="T110" fmla="*/ 1505 w 2152"/>
                    <a:gd name="T111" fmla="*/ 200 h 895"/>
                    <a:gd name="T112" fmla="*/ 1756 w 2152"/>
                    <a:gd name="T113" fmla="*/ 200 h 895"/>
                    <a:gd name="T114" fmla="*/ 1756 w 2152"/>
                    <a:gd name="T115" fmla="*/ 108 h 895"/>
                    <a:gd name="T116" fmla="*/ 2004 w 2152"/>
                    <a:gd name="T117" fmla="*/ 108 h 895"/>
                    <a:gd name="T118" fmla="*/ 2004 w 2152"/>
                    <a:gd name="T119" fmla="*/ 78 h 895"/>
                    <a:gd name="T120" fmla="*/ 2008 w 2152"/>
                    <a:gd name="T121" fmla="*/ 78 h 895"/>
                    <a:gd name="T122" fmla="*/ 2008 w 2152"/>
                    <a:gd name="T123" fmla="*/ 0 h 895"/>
                    <a:gd name="T124" fmla="*/ 2152 w 2152"/>
                    <a:gd name="T125"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2" h="895">
                      <a:moveTo>
                        <a:pt x="0" y="895"/>
                      </a:moveTo>
                      <a:lnTo>
                        <a:pt x="0" y="875"/>
                      </a:lnTo>
                      <a:lnTo>
                        <a:pt x="224" y="875"/>
                      </a:lnTo>
                      <a:lnTo>
                        <a:pt x="224" y="857"/>
                      </a:lnTo>
                      <a:lnTo>
                        <a:pt x="240" y="857"/>
                      </a:lnTo>
                      <a:lnTo>
                        <a:pt x="240" y="839"/>
                      </a:lnTo>
                      <a:lnTo>
                        <a:pt x="242" y="839"/>
                      </a:lnTo>
                      <a:lnTo>
                        <a:pt x="242" y="815"/>
                      </a:lnTo>
                      <a:lnTo>
                        <a:pt x="246" y="815"/>
                      </a:lnTo>
                      <a:lnTo>
                        <a:pt x="246" y="761"/>
                      </a:lnTo>
                      <a:lnTo>
                        <a:pt x="498" y="761"/>
                      </a:lnTo>
                      <a:lnTo>
                        <a:pt x="498" y="657"/>
                      </a:lnTo>
                      <a:lnTo>
                        <a:pt x="502" y="657"/>
                      </a:lnTo>
                      <a:lnTo>
                        <a:pt x="502" y="637"/>
                      </a:lnTo>
                      <a:lnTo>
                        <a:pt x="561" y="637"/>
                      </a:lnTo>
                      <a:lnTo>
                        <a:pt x="561" y="619"/>
                      </a:lnTo>
                      <a:lnTo>
                        <a:pt x="729" y="619"/>
                      </a:lnTo>
                      <a:lnTo>
                        <a:pt x="729" y="615"/>
                      </a:lnTo>
                      <a:lnTo>
                        <a:pt x="735" y="615"/>
                      </a:lnTo>
                      <a:lnTo>
                        <a:pt x="735" y="593"/>
                      </a:lnTo>
                      <a:lnTo>
                        <a:pt x="741" y="593"/>
                      </a:lnTo>
                      <a:lnTo>
                        <a:pt x="741" y="575"/>
                      </a:lnTo>
                      <a:lnTo>
                        <a:pt x="749" y="575"/>
                      </a:lnTo>
                      <a:lnTo>
                        <a:pt x="749" y="555"/>
                      </a:lnTo>
                      <a:lnTo>
                        <a:pt x="751" y="555"/>
                      </a:lnTo>
                      <a:lnTo>
                        <a:pt x="751" y="533"/>
                      </a:lnTo>
                      <a:lnTo>
                        <a:pt x="971" y="533"/>
                      </a:lnTo>
                      <a:lnTo>
                        <a:pt x="971" y="511"/>
                      </a:lnTo>
                      <a:lnTo>
                        <a:pt x="993" y="511"/>
                      </a:lnTo>
                      <a:lnTo>
                        <a:pt x="993" y="493"/>
                      </a:lnTo>
                      <a:lnTo>
                        <a:pt x="999" y="493"/>
                      </a:lnTo>
                      <a:lnTo>
                        <a:pt x="999" y="489"/>
                      </a:lnTo>
                      <a:lnTo>
                        <a:pt x="1003" y="489"/>
                      </a:lnTo>
                      <a:lnTo>
                        <a:pt x="1003" y="469"/>
                      </a:lnTo>
                      <a:lnTo>
                        <a:pt x="1121" y="469"/>
                      </a:lnTo>
                      <a:lnTo>
                        <a:pt x="1121" y="444"/>
                      </a:lnTo>
                      <a:lnTo>
                        <a:pt x="1243" y="444"/>
                      </a:lnTo>
                      <a:lnTo>
                        <a:pt x="1243" y="424"/>
                      </a:lnTo>
                      <a:lnTo>
                        <a:pt x="1247" y="424"/>
                      </a:lnTo>
                      <a:lnTo>
                        <a:pt x="1247" y="420"/>
                      </a:lnTo>
                      <a:lnTo>
                        <a:pt x="1251" y="420"/>
                      </a:lnTo>
                      <a:lnTo>
                        <a:pt x="1251" y="316"/>
                      </a:lnTo>
                      <a:lnTo>
                        <a:pt x="1255" y="316"/>
                      </a:lnTo>
                      <a:lnTo>
                        <a:pt x="1255" y="310"/>
                      </a:lnTo>
                      <a:lnTo>
                        <a:pt x="1307" y="310"/>
                      </a:lnTo>
                      <a:lnTo>
                        <a:pt x="1307" y="288"/>
                      </a:lnTo>
                      <a:lnTo>
                        <a:pt x="1415" y="288"/>
                      </a:lnTo>
                      <a:lnTo>
                        <a:pt x="1415" y="266"/>
                      </a:lnTo>
                      <a:lnTo>
                        <a:pt x="1495" y="266"/>
                      </a:lnTo>
                      <a:lnTo>
                        <a:pt x="1495" y="262"/>
                      </a:lnTo>
                      <a:lnTo>
                        <a:pt x="1499" y="262"/>
                      </a:lnTo>
                      <a:lnTo>
                        <a:pt x="1499" y="244"/>
                      </a:lnTo>
                      <a:lnTo>
                        <a:pt x="1503" y="244"/>
                      </a:lnTo>
                      <a:lnTo>
                        <a:pt x="1503" y="222"/>
                      </a:lnTo>
                      <a:lnTo>
                        <a:pt x="1505" y="222"/>
                      </a:lnTo>
                      <a:lnTo>
                        <a:pt x="1505" y="200"/>
                      </a:lnTo>
                      <a:lnTo>
                        <a:pt x="1756" y="200"/>
                      </a:lnTo>
                      <a:lnTo>
                        <a:pt x="1756" y="108"/>
                      </a:lnTo>
                      <a:lnTo>
                        <a:pt x="2004" y="108"/>
                      </a:lnTo>
                      <a:lnTo>
                        <a:pt x="2004" y="78"/>
                      </a:lnTo>
                      <a:lnTo>
                        <a:pt x="2008" y="78"/>
                      </a:lnTo>
                      <a:lnTo>
                        <a:pt x="2008" y="0"/>
                      </a:lnTo>
                      <a:lnTo>
                        <a:pt x="2152" y="0"/>
                      </a:lnTo>
                    </a:path>
                  </a:pathLst>
                </a:custGeom>
                <a:noFill/>
                <a:ln w="19050" cap="sq">
                  <a:solidFill>
                    <a:srgbClr val="FFC72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FF0000"/>
                    </a:solidFill>
                    <a:effectLst/>
                    <a:uLnTx/>
                    <a:uFillTx/>
                  </a:endParaRPr>
                </a:p>
              </p:txBody>
            </p:sp>
            <p:sp>
              <p:nvSpPr>
                <p:cNvPr id="174" name="Freeform 6"/>
                <p:cNvSpPr>
                  <a:spLocks/>
                </p:cNvSpPr>
                <p:nvPr/>
              </p:nvSpPr>
              <p:spPr bwMode="auto">
                <a:xfrm>
                  <a:off x="2076451" y="2427263"/>
                  <a:ext cx="2686050" cy="474687"/>
                </a:xfrm>
                <a:custGeom>
                  <a:avLst/>
                  <a:gdLst>
                    <a:gd name="T0" fmla="*/ 0 w 2252"/>
                    <a:gd name="T1" fmla="*/ 404 h 404"/>
                    <a:gd name="T2" fmla="*/ 252 w 2252"/>
                    <a:gd name="T3" fmla="*/ 404 h 404"/>
                    <a:gd name="T4" fmla="*/ 252 w 2252"/>
                    <a:gd name="T5" fmla="*/ 370 h 404"/>
                    <a:gd name="T6" fmla="*/ 254 w 2252"/>
                    <a:gd name="T7" fmla="*/ 370 h 404"/>
                    <a:gd name="T8" fmla="*/ 254 w 2252"/>
                    <a:gd name="T9" fmla="*/ 344 h 404"/>
                    <a:gd name="T10" fmla="*/ 500 w 2252"/>
                    <a:gd name="T11" fmla="*/ 344 h 404"/>
                    <a:gd name="T12" fmla="*/ 500 w 2252"/>
                    <a:gd name="T13" fmla="*/ 324 h 404"/>
                    <a:gd name="T14" fmla="*/ 504 w 2252"/>
                    <a:gd name="T15" fmla="*/ 324 h 404"/>
                    <a:gd name="T16" fmla="*/ 504 w 2252"/>
                    <a:gd name="T17" fmla="*/ 306 h 404"/>
                    <a:gd name="T18" fmla="*/ 573 w 2252"/>
                    <a:gd name="T19" fmla="*/ 306 h 404"/>
                    <a:gd name="T20" fmla="*/ 573 w 2252"/>
                    <a:gd name="T21" fmla="*/ 284 h 404"/>
                    <a:gd name="T22" fmla="*/ 743 w 2252"/>
                    <a:gd name="T23" fmla="*/ 284 h 404"/>
                    <a:gd name="T24" fmla="*/ 743 w 2252"/>
                    <a:gd name="T25" fmla="*/ 264 h 404"/>
                    <a:gd name="T26" fmla="*/ 747 w 2252"/>
                    <a:gd name="T27" fmla="*/ 264 h 404"/>
                    <a:gd name="T28" fmla="*/ 747 w 2252"/>
                    <a:gd name="T29" fmla="*/ 242 h 404"/>
                    <a:gd name="T30" fmla="*/ 811 w 2252"/>
                    <a:gd name="T31" fmla="*/ 242 h 404"/>
                    <a:gd name="T32" fmla="*/ 811 w 2252"/>
                    <a:gd name="T33" fmla="*/ 224 h 404"/>
                    <a:gd name="T34" fmla="*/ 859 w 2252"/>
                    <a:gd name="T35" fmla="*/ 224 h 404"/>
                    <a:gd name="T36" fmla="*/ 859 w 2252"/>
                    <a:gd name="T37" fmla="*/ 202 h 404"/>
                    <a:gd name="T38" fmla="*/ 1001 w 2252"/>
                    <a:gd name="T39" fmla="*/ 202 h 404"/>
                    <a:gd name="T40" fmla="*/ 1001 w 2252"/>
                    <a:gd name="T41" fmla="*/ 182 h 404"/>
                    <a:gd name="T42" fmla="*/ 1005 w 2252"/>
                    <a:gd name="T43" fmla="*/ 182 h 404"/>
                    <a:gd name="T44" fmla="*/ 1005 w 2252"/>
                    <a:gd name="T45" fmla="*/ 142 h 404"/>
                    <a:gd name="T46" fmla="*/ 1011 w 2252"/>
                    <a:gd name="T47" fmla="*/ 142 h 404"/>
                    <a:gd name="T48" fmla="*/ 1011 w 2252"/>
                    <a:gd name="T49" fmla="*/ 138 h 404"/>
                    <a:gd name="T50" fmla="*/ 1253 w 2252"/>
                    <a:gd name="T51" fmla="*/ 138 h 404"/>
                    <a:gd name="T52" fmla="*/ 1253 w 2252"/>
                    <a:gd name="T53" fmla="*/ 120 h 404"/>
                    <a:gd name="T54" fmla="*/ 1507 w 2252"/>
                    <a:gd name="T55" fmla="*/ 120 h 404"/>
                    <a:gd name="T56" fmla="*/ 1507 w 2252"/>
                    <a:gd name="T57" fmla="*/ 78 h 404"/>
                    <a:gd name="T58" fmla="*/ 1762 w 2252"/>
                    <a:gd name="T59" fmla="*/ 78 h 404"/>
                    <a:gd name="T60" fmla="*/ 1762 w 2252"/>
                    <a:gd name="T61" fmla="*/ 56 h 404"/>
                    <a:gd name="T62" fmla="*/ 2008 w 2252"/>
                    <a:gd name="T63" fmla="*/ 56 h 404"/>
                    <a:gd name="T64" fmla="*/ 2008 w 2252"/>
                    <a:gd name="T65" fmla="*/ 0 h 404"/>
                    <a:gd name="T66" fmla="*/ 2252 w 2252"/>
                    <a:gd name="T67"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2" h="404">
                      <a:moveTo>
                        <a:pt x="0" y="404"/>
                      </a:moveTo>
                      <a:lnTo>
                        <a:pt x="252" y="404"/>
                      </a:lnTo>
                      <a:lnTo>
                        <a:pt x="252" y="370"/>
                      </a:lnTo>
                      <a:lnTo>
                        <a:pt x="254" y="370"/>
                      </a:lnTo>
                      <a:lnTo>
                        <a:pt x="254" y="344"/>
                      </a:lnTo>
                      <a:lnTo>
                        <a:pt x="500" y="344"/>
                      </a:lnTo>
                      <a:lnTo>
                        <a:pt x="500" y="324"/>
                      </a:lnTo>
                      <a:lnTo>
                        <a:pt x="504" y="324"/>
                      </a:lnTo>
                      <a:lnTo>
                        <a:pt x="504" y="306"/>
                      </a:lnTo>
                      <a:lnTo>
                        <a:pt x="573" y="306"/>
                      </a:lnTo>
                      <a:lnTo>
                        <a:pt x="573" y="284"/>
                      </a:lnTo>
                      <a:lnTo>
                        <a:pt x="743" y="284"/>
                      </a:lnTo>
                      <a:lnTo>
                        <a:pt x="743" y="264"/>
                      </a:lnTo>
                      <a:lnTo>
                        <a:pt x="747" y="264"/>
                      </a:lnTo>
                      <a:lnTo>
                        <a:pt x="747" y="242"/>
                      </a:lnTo>
                      <a:lnTo>
                        <a:pt x="811" y="242"/>
                      </a:lnTo>
                      <a:lnTo>
                        <a:pt x="811" y="224"/>
                      </a:lnTo>
                      <a:lnTo>
                        <a:pt x="859" y="224"/>
                      </a:lnTo>
                      <a:lnTo>
                        <a:pt x="859" y="202"/>
                      </a:lnTo>
                      <a:lnTo>
                        <a:pt x="1001" y="202"/>
                      </a:lnTo>
                      <a:lnTo>
                        <a:pt x="1001" y="182"/>
                      </a:lnTo>
                      <a:lnTo>
                        <a:pt x="1005" y="182"/>
                      </a:lnTo>
                      <a:lnTo>
                        <a:pt x="1005" y="142"/>
                      </a:lnTo>
                      <a:lnTo>
                        <a:pt x="1011" y="142"/>
                      </a:lnTo>
                      <a:lnTo>
                        <a:pt x="1011" y="138"/>
                      </a:lnTo>
                      <a:lnTo>
                        <a:pt x="1253" y="138"/>
                      </a:lnTo>
                      <a:lnTo>
                        <a:pt x="1253" y="120"/>
                      </a:lnTo>
                      <a:lnTo>
                        <a:pt x="1507" y="120"/>
                      </a:lnTo>
                      <a:lnTo>
                        <a:pt x="1507" y="78"/>
                      </a:lnTo>
                      <a:lnTo>
                        <a:pt x="1762" y="78"/>
                      </a:lnTo>
                      <a:lnTo>
                        <a:pt x="1762" y="56"/>
                      </a:lnTo>
                      <a:lnTo>
                        <a:pt x="2008" y="56"/>
                      </a:lnTo>
                      <a:lnTo>
                        <a:pt x="2008" y="0"/>
                      </a:lnTo>
                      <a:lnTo>
                        <a:pt x="2252" y="0"/>
                      </a:lnTo>
                    </a:path>
                  </a:pathLst>
                </a:custGeom>
                <a:noFill/>
                <a:ln w="19050" cap="sq">
                  <a:solidFill>
                    <a:srgbClr val="5F6EB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0000"/>
                    </a:solidFill>
                    <a:effectLst/>
                    <a:uLnTx/>
                    <a:uFillTx/>
                  </a:endParaRPr>
                </a:p>
              </p:txBody>
            </p:sp>
          </p:grpSp>
        </p:grpSp>
        <p:grpSp>
          <p:nvGrpSpPr>
            <p:cNvPr id="121" name="Group 120"/>
            <p:cNvGrpSpPr/>
            <p:nvPr/>
          </p:nvGrpSpPr>
          <p:grpSpPr>
            <a:xfrm>
              <a:off x="4779693" y="2211340"/>
              <a:ext cx="3738072" cy="2335003"/>
              <a:chOff x="1540621" y="3924668"/>
              <a:chExt cx="3738072" cy="2335003"/>
            </a:xfrm>
          </p:grpSpPr>
          <p:sp>
            <p:nvSpPr>
              <p:cNvPr id="122" name="TextBox 121"/>
              <p:cNvSpPr txBox="1"/>
              <p:nvPr/>
            </p:nvSpPr>
            <p:spPr>
              <a:xfrm rot="16200000">
                <a:off x="727156" y="4738133"/>
                <a:ext cx="1778648" cy="151717"/>
              </a:xfrm>
              <a:prstGeom prst="rect">
                <a:avLst/>
              </a:prstGeom>
              <a:noFill/>
            </p:spPr>
            <p:txBody>
              <a:bodyPr wrap="none" lIns="0" tIns="0" rIns="0" bIns="0"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bs-Latn-BA" sz="1100" b="1" i="0" u="none" strike="noStrike" kern="0" cap="none" spc="0" normalizeH="0" baseline="0" noProof="0" dirty="0" smtClean="0">
                    <a:ln>
                      <a:noFill/>
                    </a:ln>
                    <a:solidFill>
                      <a:sysClr val="windowText" lastClr="000000"/>
                    </a:solidFill>
                    <a:effectLst/>
                    <a:uLnTx/>
                    <a:uFillTx/>
                  </a:rPr>
                  <a:t>Kumulativna vjerovatnoća</a:t>
                </a:r>
                <a:r>
                  <a:rPr kumimoji="0" lang="en-GB" sz="1100" b="1" i="0" u="none" strike="noStrike" kern="0" cap="none" spc="0" normalizeH="0" baseline="0" noProof="0" dirty="0" smtClean="0">
                    <a:ln>
                      <a:noFill/>
                    </a:ln>
                    <a:solidFill>
                      <a:sysClr val="windowText" lastClr="000000"/>
                    </a:solidFill>
                    <a:effectLst/>
                    <a:uLnTx/>
                    <a:uFillTx/>
                  </a:rPr>
                  <a:t> </a:t>
                </a:r>
                <a:r>
                  <a:rPr kumimoji="0" lang="en-GB" sz="1100" b="1" i="0" u="none" strike="noStrike" kern="0" cap="none" spc="0" normalizeH="0" baseline="0" noProof="0" dirty="0">
                    <a:ln>
                      <a:noFill/>
                    </a:ln>
                    <a:solidFill>
                      <a:sysClr val="windowText" lastClr="000000"/>
                    </a:solidFill>
                    <a:effectLst/>
                    <a:uLnTx/>
                    <a:uFillTx/>
                  </a:rPr>
                  <a:t>(%)</a:t>
                </a:r>
              </a:p>
            </p:txBody>
          </p:sp>
          <p:sp>
            <p:nvSpPr>
              <p:cNvPr id="123" name="TextBox 122"/>
              <p:cNvSpPr txBox="1"/>
              <p:nvPr/>
            </p:nvSpPr>
            <p:spPr>
              <a:xfrm>
                <a:off x="1738638" y="6107954"/>
                <a:ext cx="3540055" cy="151717"/>
              </a:xfrm>
              <a:prstGeom prst="rect">
                <a:avLst/>
              </a:prstGeom>
              <a:noFill/>
            </p:spPr>
            <p:txBody>
              <a:bodyPr wrap="none" lIns="0" tIns="0" rIns="0" bIns="0"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bs-Latn-BA" sz="1100" b="1" i="0" u="none" strike="noStrike" kern="0" cap="none" spc="0" normalizeH="0" baseline="0" noProof="0" dirty="0" smtClean="0">
                    <a:ln>
                      <a:noFill/>
                    </a:ln>
                    <a:solidFill>
                      <a:sysClr val="windowText" lastClr="000000"/>
                    </a:solidFill>
                    <a:effectLst/>
                    <a:uLnTx/>
                    <a:uFillTx/>
                  </a:rPr>
                  <a:t>Vrijeme do </a:t>
                </a:r>
                <a:r>
                  <a:rPr kumimoji="0" lang="en-GB" sz="1100" b="1" i="0" u="none" strike="noStrike" kern="0" cap="none" spc="0" normalizeH="0" baseline="0" noProof="0" dirty="0" smtClean="0">
                    <a:ln>
                      <a:noFill/>
                    </a:ln>
                    <a:solidFill>
                      <a:sysClr val="windowText" lastClr="000000"/>
                    </a:solidFill>
                    <a:effectLst/>
                    <a:uLnTx/>
                    <a:uFillTx/>
                  </a:rPr>
                  <a:t>24-</a:t>
                </a:r>
                <a:r>
                  <a:rPr kumimoji="0" lang="bs-Latn-BA" sz="1100" b="1" i="0" u="none" strike="noStrike" kern="0" cap="none" spc="0" normalizeH="0" baseline="0" noProof="0" dirty="0" smtClean="0">
                    <a:ln>
                      <a:noFill/>
                    </a:ln>
                    <a:solidFill>
                      <a:sysClr val="windowText" lastClr="000000"/>
                    </a:solidFill>
                    <a:effectLst/>
                    <a:uLnTx/>
                    <a:uFillTx/>
                  </a:rPr>
                  <a:t>sedmičnog potvrđenog ED</a:t>
                </a:r>
                <a:r>
                  <a:rPr kumimoji="0" lang="en-GB" sz="1100" b="1" i="0" u="none" strike="noStrike" kern="0" cap="none" spc="0" normalizeH="0" baseline="0" noProof="0" dirty="0" smtClean="0">
                    <a:ln>
                      <a:noFill/>
                    </a:ln>
                    <a:solidFill>
                      <a:sysClr val="windowText" lastClr="000000"/>
                    </a:solidFill>
                    <a:effectLst/>
                    <a:uLnTx/>
                    <a:uFillTx/>
                  </a:rPr>
                  <a:t>SS </a:t>
                </a:r>
                <a:r>
                  <a:rPr kumimoji="0" lang="en-GB" sz="1100" b="1" i="0" u="none" strike="noStrike" kern="0" cap="none" spc="0" normalizeH="0" baseline="0" noProof="0" dirty="0">
                    <a:ln>
                      <a:noFill/>
                    </a:ln>
                    <a:solidFill>
                      <a:sysClr val="windowText" lastClr="000000"/>
                    </a:solidFill>
                    <a:effectLst/>
                    <a:uLnTx/>
                    <a:uFillTx/>
                  </a:rPr>
                  <a:t>4.0 </a:t>
                </a:r>
                <a:r>
                  <a:rPr kumimoji="0" lang="en-GB" sz="1100" b="1" i="0" u="none" strike="noStrike" kern="0" cap="none" spc="0" normalizeH="0" baseline="0" noProof="0" dirty="0" smtClean="0">
                    <a:ln>
                      <a:noFill/>
                    </a:ln>
                    <a:solidFill>
                      <a:sysClr val="windowText" lastClr="000000"/>
                    </a:solidFill>
                    <a:effectLst/>
                    <a:uLnTx/>
                    <a:uFillTx/>
                  </a:rPr>
                  <a:t>(</a:t>
                </a:r>
                <a:r>
                  <a:rPr kumimoji="0" lang="bs-Latn-BA" sz="1100" b="1" i="0" u="none" strike="noStrike" kern="0" cap="none" spc="0" normalizeH="0" baseline="0" noProof="0" dirty="0" smtClean="0">
                    <a:ln>
                      <a:noFill/>
                    </a:ln>
                    <a:solidFill>
                      <a:sysClr val="windowText" lastClr="000000"/>
                    </a:solidFill>
                    <a:effectLst/>
                    <a:uLnTx/>
                    <a:uFillTx/>
                  </a:rPr>
                  <a:t>sedmice</a:t>
                </a:r>
                <a:r>
                  <a:rPr kumimoji="0" lang="en-GB" sz="1100" b="1" i="0" u="none" strike="noStrike" kern="0" cap="none" spc="0" normalizeH="0" baseline="0" noProof="0" dirty="0" smtClean="0">
                    <a:ln>
                      <a:noFill/>
                    </a:ln>
                    <a:solidFill>
                      <a:sysClr val="windowText" lastClr="000000"/>
                    </a:solidFill>
                    <a:effectLst/>
                    <a:uLnTx/>
                    <a:uFillTx/>
                  </a:rPr>
                  <a:t>)</a:t>
                </a:r>
                <a:endParaRPr kumimoji="0" lang="en-GB" sz="1100" b="1" i="0" u="none" strike="noStrike" kern="0" cap="none" spc="0" normalizeH="0" baseline="0" noProof="0" dirty="0">
                  <a:ln>
                    <a:noFill/>
                  </a:ln>
                  <a:solidFill>
                    <a:sysClr val="windowText" lastClr="000000"/>
                  </a:solidFill>
                  <a:effectLst/>
                  <a:uLnTx/>
                  <a:uFillTx/>
                </a:endParaRPr>
              </a:p>
            </p:txBody>
          </p:sp>
          <p:grpSp>
            <p:nvGrpSpPr>
              <p:cNvPr id="124" name="Group 123"/>
              <p:cNvGrpSpPr/>
              <p:nvPr/>
            </p:nvGrpSpPr>
            <p:grpSpPr>
              <a:xfrm>
                <a:off x="2132153" y="4004690"/>
                <a:ext cx="1902725" cy="308626"/>
                <a:chOff x="1229044" y="1466811"/>
                <a:chExt cx="1902725" cy="308626"/>
              </a:xfrm>
            </p:grpSpPr>
            <p:sp>
              <p:nvSpPr>
                <p:cNvPr id="166" name="TextBox 165"/>
                <p:cNvSpPr txBox="1"/>
                <p:nvPr/>
              </p:nvSpPr>
              <p:spPr>
                <a:xfrm>
                  <a:off x="1466621" y="1466811"/>
                  <a:ext cx="1014318" cy="165509"/>
                </a:xfrm>
                <a:prstGeom prst="rect">
                  <a:avLst/>
                </a:prstGeom>
                <a:noFill/>
              </p:spPr>
              <p:txBody>
                <a:bodyPr wrap="none" lIns="0" tIns="0" rIns="0" bIns="0" rtlCol="0" anchor="ctr"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IFN </a:t>
                  </a:r>
                  <a:r>
                    <a:rPr kumimoji="0" lang="el-GR" sz="1200" b="0" i="0" u="none" strike="noStrike" kern="0" cap="none" spc="0" normalizeH="0" baseline="0" noProof="0" dirty="0">
                      <a:ln>
                        <a:noFill/>
                      </a:ln>
                      <a:solidFill>
                        <a:sysClr val="windowText" lastClr="000000"/>
                      </a:solidFill>
                      <a:effectLst/>
                      <a:uLnTx/>
                      <a:uFillTx/>
                    </a:rPr>
                    <a:t>β-1</a:t>
                  </a:r>
                  <a:r>
                    <a:rPr kumimoji="0" lang="en-GB" sz="1200" b="0" i="0" u="none" strike="noStrike" kern="0" cap="none" spc="0" normalizeH="0" baseline="0" noProof="0" dirty="0">
                      <a:ln>
                        <a:noFill/>
                      </a:ln>
                      <a:solidFill>
                        <a:sysClr val="windowText" lastClr="000000"/>
                      </a:solidFill>
                      <a:effectLst/>
                      <a:uLnTx/>
                      <a:uFillTx/>
                    </a:rPr>
                    <a:t>a (n=544)</a:t>
                  </a:r>
                </a:p>
              </p:txBody>
            </p:sp>
            <p:sp>
              <p:nvSpPr>
                <p:cNvPr id="167" name="TextBox 166"/>
                <p:cNvSpPr txBox="1"/>
                <p:nvPr/>
              </p:nvSpPr>
              <p:spPr>
                <a:xfrm>
                  <a:off x="1466621" y="1609928"/>
                  <a:ext cx="1665148" cy="165509"/>
                </a:xfrm>
                <a:prstGeom prst="rect">
                  <a:avLst/>
                </a:prstGeom>
                <a:noFill/>
              </p:spPr>
              <p:txBody>
                <a:bodyPr wrap="none" lIns="0" tIns="0" rIns="0" bIns="0" rtlCol="0" anchor="ctr"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Ocrelizumab 600mg (n=538)</a:t>
                  </a:r>
                </a:p>
              </p:txBody>
            </p:sp>
            <p:grpSp>
              <p:nvGrpSpPr>
                <p:cNvPr id="168" name="Group 167"/>
                <p:cNvGrpSpPr/>
                <p:nvPr/>
              </p:nvGrpSpPr>
              <p:grpSpPr>
                <a:xfrm>
                  <a:off x="1229044" y="1559646"/>
                  <a:ext cx="169859" cy="143116"/>
                  <a:chOff x="1229044" y="2020794"/>
                  <a:chExt cx="169859" cy="143116"/>
                </a:xfrm>
              </p:grpSpPr>
              <p:cxnSp>
                <p:nvCxnSpPr>
                  <p:cNvPr id="169" name="Straight Connector 168"/>
                  <p:cNvCxnSpPr/>
                  <p:nvPr/>
                </p:nvCxnSpPr>
                <p:spPr>
                  <a:xfrm>
                    <a:off x="1229044" y="2020794"/>
                    <a:ext cx="169859" cy="0"/>
                  </a:xfrm>
                  <a:prstGeom prst="line">
                    <a:avLst/>
                  </a:prstGeom>
                  <a:noFill/>
                  <a:ln w="19050" cap="flat" cmpd="sng" algn="ctr">
                    <a:solidFill>
                      <a:srgbClr val="FFC72A"/>
                    </a:solidFill>
                    <a:prstDash val="solid"/>
                  </a:ln>
                  <a:effectLst/>
                </p:spPr>
              </p:cxnSp>
              <p:cxnSp>
                <p:nvCxnSpPr>
                  <p:cNvPr id="170" name="Straight Connector 169"/>
                  <p:cNvCxnSpPr/>
                  <p:nvPr/>
                </p:nvCxnSpPr>
                <p:spPr>
                  <a:xfrm>
                    <a:off x="1229044" y="2163910"/>
                    <a:ext cx="169859" cy="0"/>
                  </a:xfrm>
                  <a:prstGeom prst="line">
                    <a:avLst/>
                  </a:prstGeom>
                  <a:noFill/>
                  <a:ln w="19050" cap="flat" cmpd="sng" algn="ctr">
                    <a:solidFill>
                      <a:srgbClr val="5F6EB3">
                        <a:shade val="95000"/>
                        <a:satMod val="105000"/>
                      </a:srgbClr>
                    </a:solidFill>
                    <a:prstDash val="solid"/>
                  </a:ln>
                  <a:effectLst/>
                </p:spPr>
              </p:cxnSp>
            </p:grpSp>
          </p:grpSp>
          <p:sp>
            <p:nvSpPr>
              <p:cNvPr id="125" name="TextBox 124"/>
              <p:cNvSpPr txBox="1"/>
              <p:nvPr/>
            </p:nvSpPr>
            <p:spPr>
              <a:xfrm>
                <a:off x="2103609" y="4298182"/>
                <a:ext cx="2743820" cy="386188"/>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srgbClr val="5F6EB3"/>
                    </a:solidFill>
                    <a:effectLst/>
                    <a:uLnTx/>
                    <a:uFillTx/>
                    <a:cs typeface="Arial" panose="020B0604020202020204" pitchFamily="34" charset="0"/>
                  </a:rPr>
                  <a:t>HR (95% CI): 0.39 (0.20, 0.73); </a:t>
                </a:r>
                <a:endParaRPr kumimoji="0" lang="bs-Latn-BA" sz="1100" b="1" i="0" u="none" strike="noStrike" kern="0" cap="none" spc="0" normalizeH="0" baseline="0" noProof="0" dirty="0" smtClean="0">
                  <a:ln>
                    <a:noFill/>
                  </a:ln>
                  <a:solidFill>
                    <a:srgbClr val="5F6EB3"/>
                  </a:solidFill>
                  <a:effectLst/>
                  <a:uLnTx/>
                  <a:uFillTx/>
                  <a:cs typeface="Arial" panose="020B0604020202020204" pitchFamily="34" charset="0"/>
                </a:endParaRPr>
              </a:p>
              <a:p>
                <a:pPr marL="0" marR="0" lvl="0" indent="0" defTabSz="6858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smtClean="0">
                    <a:ln>
                      <a:noFill/>
                    </a:ln>
                    <a:solidFill>
                      <a:srgbClr val="5F6EB3"/>
                    </a:solidFill>
                    <a:effectLst/>
                    <a:uLnTx/>
                    <a:uFillTx/>
                    <a:cs typeface="Arial" panose="020B0604020202020204" pitchFamily="34" charset="0"/>
                  </a:rPr>
                  <a:t>p=0.004</a:t>
                </a:r>
                <a:endParaRPr kumimoji="0" lang="it-IT" sz="1100" b="1" i="0" u="none" strike="noStrike" kern="0" cap="none" spc="0" normalizeH="0" baseline="0" noProof="0" dirty="0">
                  <a:ln>
                    <a:noFill/>
                  </a:ln>
                  <a:solidFill>
                    <a:srgbClr val="5F6EB3"/>
                  </a:solidFill>
                  <a:effectLst/>
                  <a:uLnTx/>
                  <a:uFillTx/>
                  <a:cs typeface="Arial" panose="020B0604020202020204" pitchFamily="34" charset="0"/>
                </a:endParaRPr>
              </a:p>
            </p:txBody>
          </p:sp>
          <p:grpSp>
            <p:nvGrpSpPr>
              <p:cNvPr id="126" name="Group 125"/>
              <p:cNvGrpSpPr/>
              <p:nvPr/>
            </p:nvGrpSpPr>
            <p:grpSpPr>
              <a:xfrm>
                <a:off x="1767138" y="3972048"/>
                <a:ext cx="3357451" cy="1910430"/>
                <a:chOff x="1767138" y="3972048"/>
                <a:chExt cx="3357451" cy="1910430"/>
              </a:xfrm>
            </p:grpSpPr>
            <p:grpSp>
              <p:nvGrpSpPr>
                <p:cNvPr id="129" name="Group 128"/>
                <p:cNvGrpSpPr/>
                <p:nvPr/>
              </p:nvGrpSpPr>
              <p:grpSpPr>
                <a:xfrm>
                  <a:off x="1767138" y="3972048"/>
                  <a:ext cx="137924" cy="1648571"/>
                  <a:chOff x="1767138" y="3972048"/>
                  <a:chExt cx="137924" cy="1648571"/>
                </a:xfrm>
              </p:grpSpPr>
              <p:sp>
                <p:nvSpPr>
                  <p:cNvPr id="160" name="TextBox 159"/>
                  <p:cNvSpPr txBox="1"/>
                  <p:nvPr/>
                </p:nvSpPr>
                <p:spPr>
                  <a:xfrm>
                    <a:off x="1767138" y="3972048"/>
                    <a:ext cx="137924"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10</a:t>
                    </a:r>
                  </a:p>
                </p:txBody>
              </p:sp>
              <p:sp>
                <p:nvSpPr>
                  <p:cNvPr id="161" name="TextBox 160"/>
                  <p:cNvSpPr txBox="1"/>
                  <p:nvPr/>
                </p:nvSpPr>
                <p:spPr>
                  <a:xfrm>
                    <a:off x="1836100" y="4268661"/>
                    <a:ext cx="68962"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8</a:t>
                    </a:r>
                  </a:p>
                </p:txBody>
              </p:sp>
              <p:sp>
                <p:nvSpPr>
                  <p:cNvPr id="162" name="TextBox 161"/>
                  <p:cNvSpPr txBox="1"/>
                  <p:nvPr/>
                </p:nvSpPr>
                <p:spPr>
                  <a:xfrm>
                    <a:off x="1836100" y="4565273"/>
                    <a:ext cx="68962"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6</a:t>
                    </a:r>
                  </a:p>
                </p:txBody>
              </p:sp>
              <p:sp>
                <p:nvSpPr>
                  <p:cNvPr id="163" name="TextBox 162"/>
                  <p:cNvSpPr txBox="1"/>
                  <p:nvPr/>
                </p:nvSpPr>
                <p:spPr>
                  <a:xfrm>
                    <a:off x="1836100" y="5455110"/>
                    <a:ext cx="68962"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0</a:t>
                    </a:r>
                  </a:p>
                </p:txBody>
              </p:sp>
              <p:sp>
                <p:nvSpPr>
                  <p:cNvPr id="164" name="TextBox 163"/>
                  <p:cNvSpPr txBox="1"/>
                  <p:nvPr/>
                </p:nvSpPr>
                <p:spPr>
                  <a:xfrm>
                    <a:off x="1836100" y="5158497"/>
                    <a:ext cx="68962"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2</a:t>
                    </a:r>
                  </a:p>
                </p:txBody>
              </p:sp>
              <p:sp>
                <p:nvSpPr>
                  <p:cNvPr id="165" name="TextBox 164"/>
                  <p:cNvSpPr txBox="1"/>
                  <p:nvPr/>
                </p:nvSpPr>
                <p:spPr>
                  <a:xfrm>
                    <a:off x="1836100" y="4861885"/>
                    <a:ext cx="68962" cy="165509"/>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4</a:t>
                    </a:r>
                  </a:p>
                </p:txBody>
              </p:sp>
            </p:grpSp>
            <p:grpSp>
              <p:nvGrpSpPr>
                <p:cNvPr id="130" name="Group 129"/>
                <p:cNvGrpSpPr/>
                <p:nvPr/>
              </p:nvGrpSpPr>
              <p:grpSpPr>
                <a:xfrm>
                  <a:off x="2067918" y="5716969"/>
                  <a:ext cx="2788721" cy="165509"/>
                  <a:chOff x="2067918" y="5716969"/>
                  <a:chExt cx="2788721" cy="165509"/>
                </a:xfrm>
              </p:grpSpPr>
              <p:sp>
                <p:nvSpPr>
                  <p:cNvPr id="151" name="TextBox 150"/>
                  <p:cNvSpPr txBox="1"/>
                  <p:nvPr/>
                </p:nvSpPr>
                <p:spPr>
                  <a:xfrm>
                    <a:off x="2067918" y="5716969"/>
                    <a:ext cx="68962" cy="165509"/>
                  </a:xfrm>
                  <a:prstGeom prst="rect">
                    <a:avLst/>
                  </a:prstGeom>
                  <a:noFill/>
                </p:spPr>
                <p:txBody>
                  <a:bodyPr wrap="none" lIns="0" tIns="0" rIns="0" bIns="0"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0</a:t>
                    </a:r>
                  </a:p>
                </p:txBody>
              </p:sp>
              <p:sp>
                <p:nvSpPr>
                  <p:cNvPr id="152" name="TextBox 151"/>
                  <p:cNvSpPr txBox="1"/>
                  <p:nvPr/>
                </p:nvSpPr>
                <p:spPr>
                  <a:xfrm>
                    <a:off x="2705460" y="5731778"/>
                    <a:ext cx="1368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24</a:t>
                    </a:r>
                  </a:p>
                </p:txBody>
              </p:sp>
              <p:sp>
                <p:nvSpPr>
                  <p:cNvPr id="153" name="TextBox 152"/>
                  <p:cNvSpPr txBox="1"/>
                  <p:nvPr/>
                </p:nvSpPr>
                <p:spPr>
                  <a:xfrm>
                    <a:off x="3376920" y="5731778"/>
                    <a:ext cx="1368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48</a:t>
                    </a:r>
                  </a:p>
                </p:txBody>
              </p:sp>
              <p:sp>
                <p:nvSpPr>
                  <p:cNvPr id="154" name="TextBox 153"/>
                  <p:cNvSpPr txBox="1"/>
                  <p:nvPr/>
                </p:nvSpPr>
                <p:spPr>
                  <a:xfrm>
                    <a:off x="4048380" y="5731778"/>
                    <a:ext cx="1368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72</a:t>
                    </a:r>
                  </a:p>
                </p:txBody>
              </p:sp>
              <p:sp>
                <p:nvSpPr>
                  <p:cNvPr id="155" name="TextBox 154"/>
                  <p:cNvSpPr txBox="1"/>
                  <p:nvPr/>
                </p:nvSpPr>
                <p:spPr>
                  <a:xfrm>
                    <a:off x="4719839" y="5731778"/>
                    <a:ext cx="1368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96</a:t>
                    </a:r>
                  </a:p>
                </p:txBody>
              </p:sp>
              <p:sp>
                <p:nvSpPr>
                  <p:cNvPr id="156" name="TextBox 155"/>
                  <p:cNvSpPr txBox="1"/>
                  <p:nvPr/>
                </p:nvSpPr>
                <p:spPr>
                  <a:xfrm>
                    <a:off x="2369730" y="5731778"/>
                    <a:ext cx="1368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12</a:t>
                    </a:r>
                  </a:p>
                </p:txBody>
              </p:sp>
              <p:sp>
                <p:nvSpPr>
                  <p:cNvPr id="157" name="TextBox 156"/>
                  <p:cNvSpPr txBox="1"/>
                  <p:nvPr/>
                </p:nvSpPr>
                <p:spPr>
                  <a:xfrm>
                    <a:off x="3041190" y="5731778"/>
                    <a:ext cx="1368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36</a:t>
                    </a:r>
                  </a:p>
                </p:txBody>
              </p:sp>
              <p:sp>
                <p:nvSpPr>
                  <p:cNvPr id="158" name="TextBox 157"/>
                  <p:cNvSpPr txBox="1"/>
                  <p:nvPr/>
                </p:nvSpPr>
                <p:spPr>
                  <a:xfrm>
                    <a:off x="3712650" y="5731778"/>
                    <a:ext cx="1368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60</a:t>
                    </a:r>
                  </a:p>
                </p:txBody>
              </p:sp>
              <p:sp>
                <p:nvSpPr>
                  <p:cNvPr id="159" name="TextBox 158"/>
                  <p:cNvSpPr txBox="1"/>
                  <p:nvPr/>
                </p:nvSpPr>
                <p:spPr>
                  <a:xfrm>
                    <a:off x="4384110" y="5731778"/>
                    <a:ext cx="1368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84</a:t>
                    </a:r>
                  </a:p>
                </p:txBody>
              </p:sp>
            </p:grpSp>
            <p:grpSp>
              <p:nvGrpSpPr>
                <p:cNvPr id="131" name="Group 130"/>
                <p:cNvGrpSpPr/>
                <p:nvPr/>
              </p:nvGrpSpPr>
              <p:grpSpPr>
                <a:xfrm>
                  <a:off x="1943982" y="4054277"/>
                  <a:ext cx="3180607" cy="1644685"/>
                  <a:chOff x="1943982" y="4054277"/>
                  <a:chExt cx="3180607" cy="1644685"/>
                </a:xfrm>
              </p:grpSpPr>
              <p:cxnSp>
                <p:nvCxnSpPr>
                  <p:cNvPr id="132" name="Straight Connector 131"/>
                  <p:cNvCxnSpPr/>
                  <p:nvPr/>
                </p:nvCxnSpPr>
                <p:spPr>
                  <a:xfrm>
                    <a:off x="2024358" y="5635384"/>
                    <a:ext cx="3100231" cy="0"/>
                  </a:xfrm>
                  <a:prstGeom prst="line">
                    <a:avLst/>
                  </a:prstGeom>
                  <a:noFill/>
                  <a:ln w="28575" cap="sq" cmpd="sng" algn="ctr">
                    <a:solidFill>
                      <a:sysClr val="windowText" lastClr="000000"/>
                    </a:solidFill>
                    <a:prstDash val="solid"/>
                    <a:miter lim="800000"/>
                  </a:ln>
                  <a:effectLst/>
                </p:spPr>
              </p:cxnSp>
              <p:cxnSp>
                <p:nvCxnSpPr>
                  <p:cNvPr id="133" name="Straight Connector 132"/>
                  <p:cNvCxnSpPr/>
                  <p:nvPr/>
                </p:nvCxnSpPr>
                <p:spPr>
                  <a:xfrm>
                    <a:off x="2024359" y="4054277"/>
                    <a:ext cx="0" cy="1573200"/>
                  </a:xfrm>
                  <a:prstGeom prst="line">
                    <a:avLst/>
                  </a:prstGeom>
                  <a:noFill/>
                  <a:ln w="28575" cap="sq" cmpd="sng" algn="ctr">
                    <a:solidFill>
                      <a:sysClr val="windowText" lastClr="000000"/>
                    </a:solidFill>
                    <a:prstDash val="solid"/>
                    <a:miter lim="800000"/>
                  </a:ln>
                  <a:effectLst/>
                </p:spPr>
              </p:cxnSp>
              <p:grpSp>
                <p:nvGrpSpPr>
                  <p:cNvPr id="134" name="Group 133"/>
                  <p:cNvGrpSpPr/>
                  <p:nvPr/>
                </p:nvGrpSpPr>
                <p:grpSpPr>
                  <a:xfrm>
                    <a:off x="2103807" y="5635384"/>
                    <a:ext cx="2686048" cy="63578"/>
                    <a:chOff x="1124498" y="4732020"/>
                    <a:chExt cx="2686048" cy="72000"/>
                  </a:xfrm>
                </p:grpSpPr>
                <p:cxnSp>
                  <p:nvCxnSpPr>
                    <p:cNvPr id="142" name="Straight Connector 141"/>
                    <p:cNvCxnSpPr/>
                    <p:nvPr/>
                  </p:nvCxnSpPr>
                  <p:spPr>
                    <a:xfrm rot="5400000">
                      <a:off x="1088498" y="4768020"/>
                      <a:ext cx="72000" cy="0"/>
                    </a:xfrm>
                    <a:prstGeom prst="line">
                      <a:avLst/>
                    </a:prstGeom>
                    <a:noFill/>
                    <a:ln w="28575" cap="sq" cmpd="sng" algn="ctr">
                      <a:solidFill>
                        <a:sysClr val="windowText" lastClr="000000"/>
                      </a:solidFill>
                      <a:prstDash val="solid"/>
                      <a:miter lim="800000"/>
                    </a:ln>
                    <a:effectLst/>
                  </p:spPr>
                </p:cxnSp>
                <p:cxnSp>
                  <p:nvCxnSpPr>
                    <p:cNvPr id="143" name="Straight Connector 142"/>
                    <p:cNvCxnSpPr/>
                    <p:nvPr/>
                  </p:nvCxnSpPr>
                  <p:spPr>
                    <a:xfrm rot="5400000">
                      <a:off x="1424254" y="4768020"/>
                      <a:ext cx="72000" cy="0"/>
                    </a:xfrm>
                    <a:prstGeom prst="line">
                      <a:avLst/>
                    </a:prstGeom>
                    <a:noFill/>
                    <a:ln w="28575" cap="sq" cmpd="sng" algn="ctr">
                      <a:solidFill>
                        <a:sysClr val="windowText" lastClr="000000"/>
                      </a:solidFill>
                      <a:prstDash val="solid"/>
                      <a:miter lim="800000"/>
                    </a:ln>
                    <a:effectLst/>
                  </p:spPr>
                </p:cxnSp>
                <p:cxnSp>
                  <p:nvCxnSpPr>
                    <p:cNvPr id="144" name="Straight Connector 143"/>
                    <p:cNvCxnSpPr/>
                    <p:nvPr/>
                  </p:nvCxnSpPr>
                  <p:spPr>
                    <a:xfrm rot="5400000">
                      <a:off x="1760010" y="4768020"/>
                      <a:ext cx="72000" cy="0"/>
                    </a:xfrm>
                    <a:prstGeom prst="line">
                      <a:avLst/>
                    </a:prstGeom>
                    <a:noFill/>
                    <a:ln w="28575" cap="sq" cmpd="sng" algn="ctr">
                      <a:solidFill>
                        <a:sysClr val="windowText" lastClr="000000"/>
                      </a:solidFill>
                      <a:prstDash val="solid"/>
                      <a:miter lim="800000"/>
                    </a:ln>
                    <a:effectLst/>
                  </p:spPr>
                </p:cxnSp>
                <p:cxnSp>
                  <p:nvCxnSpPr>
                    <p:cNvPr id="145" name="Straight Connector 144"/>
                    <p:cNvCxnSpPr/>
                    <p:nvPr/>
                  </p:nvCxnSpPr>
                  <p:spPr>
                    <a:xfrm rot="5400000">
                      <a:off x="2095766" y="4768020"/>
                      <a:ext cx="72000" cy="0"/>
                    </a:xfrm>
                    <a:prstGeom prst="line">
                      <a:avLst/>
                    </a:prstGeom>
                    <a:noFill/>
                    <a:ln w="28575" cap="sq" cmpd="sng" algn="ctr">
                      <a:solidFill>
                        <a:sysClr val="windowText" lastClr="000000"/>
                      </a:solidFill>
                      <a:prstDash val="solid"/>
                      <a:miter lim="800000"/>
                    </a:ln>
                    <a:effectLst/>
                  </p:spPr>
                </p:cxnSp>
                <p:cxnSp>
                  <p:nvCxnSpPr>
                    <p:cNvPr id="146" name="Straight Connector 145"/>
                    <p:cNvCxnSpPr/>
                    <p:nvPr/>
                  </p:nvCxnSpPr>
                  <p:spPr>
                    <a:xfrm rot="5400000">
                      <a:off x="2431522" y="4768020"/>
                      <a:ext cx="72000" cy="0"/>
                    </a:xfrm>
                    <a:prstGeom prst="line">
                      <a:avLst/>
                    </a:prstGeom>
                    <a:noFill/>
                    <a:ln w="28575" cap="sq" cmpd="sng" algn="ctr">
                      <a:solidFill>
                        <a:sysClr val="windowText" lastClr="000000"/>
                      </a:solidFill>
                      <a:prstDash val="solid"/>
                      <a:miter lim="800000"/>
                    </a:ln>
                    <a:effectLst/>
                  </p:spPr>
                </p:cxnSp>
                <p:cxnSp>
                  <p:nvCxnSpPr>
                    <p:cNvPr id="147" name="Straight Connector 146"/>
                    <p:cNvCxnSpPr/>
                    <p:nvPr/>
                  </p:nvCxnSpPr>
                  <p:spPr>
                    <a:xfrm rot="5400000">
                      <a:off x="2767278" y="4768020"/>
                      <a:ext cx="72000" cy="0"/>
                    </a:xfrm>
                    <a:prstGeom prst="line">
                      <a:avLst/>
                    </a:prstGeom>
                    <a:noFill/>
                    <a:ln w="28575" cap="sq" cmpd="sng" algn="ctr">
                      <a:solidFill>
                        <a:sysClr val="windowText" lastClr="000000"/>
                      </a:solidFill>
                      <a:prstDash val="solid"/>
                      <a:miter lim="800000"/>
                    </a:ln>
                    <a:effectLst/>
                  </p:spPr>
                </p:cxnSp>
                <p:cxnSp>
                  <p:nvCxnSpPr>
                    <p:cNvPr id="148" name="Straight Connector 147"/>
                    <p:cNvCxnSpPr/>
                    <p:nvPr/>
                  </p:nvCxnSpPr>
                  <p:spPr>
                    <a:xfrm rot="5400000">
                      <a:off x="3103034" y="4768020"/>
                      <a:ext cx="72000" cy="0"/>
                    </a:xfrm>
                    <a:prstGeom prst="line">
                      <a:avLst/>
                    </a:prstGeom>
                    <a:noFill/>
                    <a:ln w="28575" cap="sq" cmpd="sng" algn="ctr">
                      <a:solidFill>
                        <a:sysClr val="windowText" lastClr="000000"/>
                      </a:solidFill>
                      <a:prstDash val="solid"/>
                      <a:miter lim="800000"/>
                    </a:ln>
                    <a:effectLst/>
                  </p:spPr>
                </p:cxnSp>
                <p:cxnSp>
                  <p:nvCxnSpPr>
                    <p:cNvPr id="149" name="Straight Connector 148"/>
                    <p:cNvCxnSpPr/>
                    <p:nvPr/>
                  </p:nvCxnSpPr>
                  <p:spPr>
                    <a:xfrm rot="5400000">
                      <a:off x="3438790" y="4768020"/>
                      <a:ext cx="72000" cy="0"/>
                    </a:xfrm>
                    <a:prstGeom prst="line">
                      <a:avLst/>
                    </a:prstGeom>
                    <a:noFill/>
                    <a:ln w="28575" cap="sq" cmpd="sng" algn="ctr">
                      <a:solidFill>
                        <a:sysClr val="windowText" lastClr="000000"/>
                      </a:solidFill>
                      <a:prstDash val="solid"/>
                      <a:miter lim="800000"/>
                    </a:ln>
                    <a:effectLst/>
                  </p:spPr>
                </p:cxnSp>
                <p:cxnSp>
                  <p:nvCxnSpPr>
                    <p:cNvPr id="150" name="Straight Connector 149"/>
                    <p:cNvCxnSpPr/>
                    <p:nvPr/>
                  </p:nvCxnSpPr>
                  <p:spPr>
                    <a:xfrm rot="5400000">
                      <a:off x="3774546" y="4768020"/>
                      <a:ext cx="72000" cy="0"/>
                    </a:xfrm>
                    <a:prstGeom prst="line">
                      <a:avLst/>
                    </a:prstGeom>
                    <a:noFill/>
                    <a:ln w="28575" cap="sq" cmpd="sng" algn="ctr">
                      <a:solidFill>
                        <a:sysClr val="windowText" lastClr="000000"/>
                      </a:solidFill>
                      <a:prstDash val="solid"/>
                      <a:miter lim="800000"/>
                    </a:ln>
                    <a:effectLst/>
                  </p:spPr>
                </p:cxnSp>
              </p:grpSp>
              <p:grpSp>
                <p:nvGrpSpPr>
                  <p:cNvPr id="135" name="Group 134"/>
                  <p:cNvGrpSpPr/>
                  <p:nvPr/>
                </p:nvGrpSpPr>
                <p:grpSpPr>
                  <a:xfrm>
                    <a:off x="1943982" y="4054277"/>
                    <a:ext cx="72000" cy="1478324"/>
                    <a:chOff x="1943982" y="4054277"/>
                    <a:chExt cx="72000" cy="1478324"/>
                  </a:xfrm>
                </p:grpSpPr>
                <p:cxnSp>
                  <p:nvCxnSpPr>
                    <p:cNvPr id="136" name="Straight Connector 135"/>
                    <p:cNvCxnSpPr/>
                    <p:nvPr/>
                  </p:nvCxnSpPr>
                  <p:spPr>
                    <a:xfrm rot="10800000">
                      <a:off x="1943982" y="5532601"/>
                      <a:ext cx="72000" cy="0"/>
                    </a:xfrm>
                    <a:prstGeom prst="line">
                      <a:avLst/>
                    </a:prstGeom>
                    <a:noFill/>
                    <a:ln w="28575" cap="sq" cmpd="sng" algn="ctr">
                      <a:solidFill>
                        <a:sysClr val="windowText" lastClr="000000"/>
                      </a:solidFill>
                      <a:prstDash val="solid"/>
                      <a:miter lim="800000"/>
                    </a:ln>
                    <a:effectLst/>
                  </p:spPr>
                </p:cxnSp>
                <p:cxnSp>
                  <p:nvCxnSpPr>
                    <p:cNvPr id="137" name="Straight Connector 136"/>
                    <p:cNvCxnSpPr/>
                    <p:nvPr/>
                  </p:nvCxnSpPr>
                  <p:spPr>
                    <a:xfrm rot="10800000">
                      <a:off x="1943982" y="4941272"/>
                      <a:ext cx="72000" cy="0"/>
                    </a:xfrm>
                    <a:prstGeom prst="line">
                      <a:avLst/>
                    </a:prstGeom>
                    <a:noFill/>
                    <a:ln w="28575" cap="sq" cmpd="sng" algn="ctr">
                      <a:solidFill>
                        <a:sysClr val="windowText" lastClr="000000"/>
                      </a:solidFill>
                      <a:prstDash val="solid"/>
                      <a:miter lim="800000"/>
                    </a:ln>
                    <a:effectLst/>
                  </p:spPr>
                </p:cxnSp>
                <p:cxnSp>
                  <p:nvCxnSpPr>
                    <p:cNvPr id="138" name="Straight Connector 137"/>
                    <p:cNvCxnSpPr/>
                    <p:nvPr/>
                  </p:nvCxnSpPr>
                  <p:spPr>
                    <a:xfrm rot="10800000">
                      <a:off x="1943982" y="5236937"/>
                      <a:ext cx="72000" cy="0"/>
                    </a:xfrm>
                    <a:prstGeom prst="line">
                      <a:avLst/>
                    </a:prstGeom>
                    <a:noFill/>
                    <a:ln w="28575" cap="sq" cmpd="sng" algn="ctr">
                      <a:solidFill>
                        <a:sysClr val="windowText" lastClr="000000"/>
                      </a:solidFill>
                      <a:prstDash val="solid"/>
                      <a:miter lim="800000"/>
                    </a:ln>
                    <a:effectLst/>
                  </p:spPr>
                </p:cxnSp>
                <p:cxnSp>
                  <p:nvCxnSpPr>
                    <p:cNvPr id="139" name="Straight Connector 138"/>
                    <p:cNvCxnSpPr/>
                    <p:nvPr/>
                  </p:nvCxnSpPr>
                  <p:spPr>
                    <a:xfrm rot="10800000">
                      <a:off x="1943982" y="4054277"/>
                      <a:ext cx="72000" cy="0"/>
                    </a:xfrm>
                    <a:prstGeom prst="line">
                      <a:avLst/>
                    </a:prstGeom>
                    <a:noFill/>
                    <a:ln w="28575" cap="sq" cmpd="sng" algn="ctr">
                      <a:solidFill>
                        <a:sysClr val="windowText" lastClr="000000"/>
                      </a:solidFill>
                      <a:prstDash val="solid"/>
                      <a:miter lim="800000"/>
                    </a:ln>
                    <a:effectLst/>
                  </p:spPr>
                </p:cxnSp>
                <p:cxnSp>
                  <p:nvCxnSpPr>
                    <p:cNvPr id="140" name="Straight Connector 139"/>
                    <p:cNvCxnSpPr/>
                    <p:nvPr/>
                  </p:nvCxnSpPr>
                  <p:spPr>
                    <a:xfrm rot="10800000">
                      <a:off x="1943982" y="4349942"/>
                      <a:ext cx="72000" cy="0"/>
                    </a:xfrm>
                    <a:prstGeom prst="line">
                      <a:avLst/>
                    </a:prstGeom>
                    <a:noFill/>
                    <a:ln w="28575" cap="sq" cmpd="sng" algn="ctr">
                      <a:solidFill>
                        <a:sysClr val="windowText" lastClr="000000"/>
                      </a:solidFill>
                      <a:prstDash val="solid"/>
                      <a:miter lim="800000"/>
                    </a:ln>
                    <a:effectLst/>
                  </p:spPr>
                </p:cxnSp>
                <p:cxnSp>
                  <p:nvCxnSpPr>
                    <p:cNvPr id="141" name="Straight Connector 140"/>
                    <p:cNvCxnSpPr/>
                    <p:nvPr/>
                  </p:nvCxnSpPr>
                  <p:spPr>
                    <a:xfrm rot="10800000">
                      <a:off x="1943982" y="4645607"/>
                      <a:ext cx="72000" cy="0"/>
                    </a:xfrm>
                    <a:prstGeom prst="line">
                      <a:avLst/>
                    </a:prstGeom>
                    <a:noFill/>
                    <a:ln w="28575" cap="sq" cmpd="sng" algn="ctr">
                      <a:solidFill>
                        <a:sysClr val="windowText" lastClr="000000"/>
                      </a:solidFill>
                      <a:prstDash val="solid"/>
                      <a:miter lim="800000"/>
                    </a:ln>
                    <a:effectLst/>
                  </p:spPr>
                </p:cxnSp>
              </p:grpSp>
            </p:grpSp>
          </p:grpSp>
          <p:sp>
            <p:nvSpPr>
              <p:cNvPr id="127" name="Freeform 10"/>
              <p:cNvSpPr>
                <a:spLocks/>
              </p:cNvSpPr>
              <p:nvPr/>
            </p:nvSpPr>
            <p:spPr bwMode="auto">
              <a:xfrm>
                <a:off x="2107416" y="4617627"/>
                <a:ext cx="2885430" cy="919373"/>
              </a:xfrm>
              <a:custGeom>
                <a:avLst/>
                <a:gdLst>
                  <a:gd name="T0" fmla="*/ 0 w 2224"/>
                  <a:gd name="T1" fmla="*/ 820 h 820"/>
                  <a:gd name="T2" fmla="*/ 234 w 2224"/>
                  <a:gd name="T3" fmla="*/ 820 h 820"/>
                  <a:gd name="T4" fmla="*/ 234 w 2224"/>
                  <a:gd name="T5" fmla="*/ 798 h 820"/>
                  <a:gd name="T6" fmla="*/ 250 w 2224"/>
                  <a:gd name="T7" fmla="*/ 798 h 820"/>
                  <a:gd name="T8" fmla="*/ 250 w 2224"/>
                  <a:gd name="T9" fmla="*/ 778 h 820"/>
                  <a:gd name="T10" fmla="*/ 254 w 2224"/>
                  <a:gd name="T11" fmla="*/ 778 h 820"/>
                  <a:gd name="T12" fmla="*/ 254 w 2224"/>
                  <a:gd name="T13" fmla="*/ 750 h 820"/>
                  <a:gd name="T14" fmla="*/ 258 w 2224"/>
                  <a:gd name="T15" fmla="*/ 750 h 820"/>
                  <a:gd name="T16" fmla="*/ 258 w 2224"/>
                  <a:gd name="T17" fmla="*/ 720 h 820"/>
                  <a:gd name="T18" fmla="*/ 516 w 2224"/>
                  <a:gd name="T19" fmla="*/ 720 h 820"/>
                  <a:gd name="T20" fmla="*/ 516 w 2224"/>
                  <a:gd name="T21" fmla="*/ 642 h 820"/>
                  <a:gd name="T22" fmla="*/ 520 w 2224"/>
                  <a:gd name="T23" fmla="*/ 642 h 820"/>
                  <a:gd name="T24" fmla="*/ 520 w 2224"/>
                  <a:gd name="T25" fmla="*/ 587 h 820"/>
                  <a:gd name="T26" fmla="*/ 581 w 2224"/>
                  <a:gd name="T27" fmla="*/ 587 h 820"/>
                  <a:gd name="T28" fmla="*/ 581 w 2224"/>
                  <a:gd name="T29" fmla="*/ 561 h 820"/>
                  <a:gd name="T30" fmla="*/ 761 w 2224"/>
                  <a:gd name="T31" fmla="*/ 561 h 820"/>
                  <a:gd name="T32" fmla="*/ 761 w 2224"/>
                  <a:gd name="T33" fmla="*/ 531 h 820"/>
                  <a:gd name="T34" fmla="*/ 765 w 2224"/>
                  <a:gd name="T35" fmla="*/ 531 h 820"/>
                  <a:gd name="T36" fmla="*/ 765 w 2224"/>
                  <a:gd name="T37" fmla="*/ 507 h 820"/>
                  <a:gd name="T38" fmla="*/ 793 w 2224"/>
                  <a:gd name="T39" fmla="*/ 507 h 820"/>
                  <a:gd name="T40" fmla="*/ 793 w 2224"/>
                  <a:gd name="T41" fmla="*/ 479 h 820"/>
                  <a:gd name="T42" fmla="*/ 1005 w 2224"/>
                  <a:gd name="T43" fmla="*/ 479 h 820"/>
                  <a:gd name="T44" fmla="*/ 1005 w 2224"/>
                  <a:gd name="T45" fmla="*/ 453 h 820"/>
                  <a:gd name="T46" fmla="*/ 1033 w 2224"/>
                  <a:gd name="T47" fmla="*/ 453 h 820"/>
                  <a:gd name="T48" fmla="*/ 1035 w 2224"/>
                  <a:gd name="T49" fmla="*/ 453 h 820"/>
                  <a:gd name="T50" fmla="*/ 1035 w 2224"/>
                  <a:gd name="T51" fmla="*/ 447 h 820"/>
                  <a:gd name="T52" fmla="*/ 1037 w 2224"/>
                  <a:gd name="T53" fmla="*/ 447 h 820"/>
                  <a:gd name="T54" fmla="*/ 1037 w 2224"/>
                  <a:gd name="T55" fmla="*/ 425 h 820"/>
                  <a:gd name="T56" fmla="*/ 1159 w 2224"/>
                  <a:gd name="T57" fmla="*/ 425 h 820"/>
                  <a:gd name="T58" fmla="*/ 1159 w 2224"/>
                  <a:gd name="T59" fmla="*/ 395 h 820"/>
                  <a:gd name="T60" fmla="*/ 1287 w 2224"/>
                  <a:gd name="T61" fmla="*/ 395 h 820"/>
                  <a:gd name="T62" fmla="*/ 1287 w 2224"/>
                  <a:gd name="T63" fmla="*/ 369 h 820"/>
                  <a:gd name="T64" fmla="*/ 1291 w 2224"/>
                  <a:gd name="T65" fmla="*/ 369 h 820"/>
                  <a:gd name="T66" fmla="*/ 1291 w 2224"/>
                  <a:gd name="T67" fmla="*/ 365 h 820"/>
                  <a:gd name="T68" fmla="*/ 1295 w 2224"/>
                  <a:gd name="T69" fmla="*/ 365 h 820"/>
                  <a:gd name="T70" fmla="*/ 1295 w 2224"/>
                  <a:gd name="T71" fmla="*/ 309 h 820"/>
                  <a:gd name="T72" fmla="*/ 1299 w 2224"/>
                  <a:gd name="T73" fmla="*/ 309 h 820"/>
                  <a:gd name="T74" fmla="*/ 1299 w 2224"/>
                  <a:gd name="T75" fmla="*/ 279 h 820"/>
                  <a:gd name="T76" fmla="*/ 1463 w 2224"/>
                  <a:gd name="T77" fmla="*/ 279 h 820"/>
                  <a:gd name="T78" fmla="*/ 1463 w 2224"/>
                  <a:gd name="T79" fmla="*/ 251 h 820"/>
                  <a:gd name="T80" fmla="*/ 1549 w 2224"/>
                  <a:gd name="T81" fmla="*/ 251 h 820"/>
                  <a:gd name="T82" fmla="*/ 1549 w 2224"/>
                  <a:gd name="T83" fmla="*/ 241 h 820"/>
                  <a:gd name="T84" fmla="*/ 1551 w 2224"/>
                  <a:gd name="T85" fmla="*/ 241 h 820"/>
                  <a:gd name="T86" fmla="*/ 1551 w 2224"/>
                  <a:gd name="T87" fmla="*/ 221 h 820"/>
                  <a:gd name="T88" fmla="*/ 1555 w 2224"/>
                  <a:gd name="T89" fmla="*/ 221 h 820"/>
                  <a:gd name="T90" fmla="*/ 1557 w 2224"/>
                  <a:gd name="T91" fmla="*/ 221 h 820"/>
                  <a:gd name="T92" fmla="*/ 1557 w 2224"/>
                  <a:gd name="T93" fmla="*/ 162 h 820"/>
                  <a:gd name="T94" fmla="*/ 1814 w 2224"/>
                  <a:gd name="T95" fmla="*/ 162 h 820"/>
                  <a:gd name="T96" fmla="*/ 1814 w 2224"/>
                  <a:gd name="T97" fmla="*/ 74 h 820"/>
                  <a:gd name="T98" fmla="*/ 2072 w 2224"/>
                  <a:gd name="T99" fmla="*/ 74 h 820"/>
                  <a:gd name="T100" fmla="*/ 2072 w 2224"/>
                  <a:gd name="T101" fmla="*/ 0 h 820"/>
                  <a:gd name="T102" fmla="*/ 2224 w 2224"/>
                  <a:gd name="T103"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24" h="820">
                    <a:moveTo>
                      <a:pt x="0" y="820"/>
                    </a:moveTo>
                    <a:lnTo>
                      <a:pt x="234" y="820"/>
                    </a:lnTo>
                    <a:lnTo>
                      <a:pt x="234" y="798"/>
                    </a:lnTo>
                    <a:lnTo>
                      <a:pt x="250" y="798"/>
                    </a:lnTo>
                    <a:lnTo>
                      <a:pt x="250" y="778"/>
                    </a:lnTo>
                    <a:lnTo>
                      <a:pt x="254" y="778"/>
                    </a:lnTo>
                    <a:lnTo>
                      <a:pt x="254" y="750"/>
                    </a:lnTo>
                    <a:lnTo>
                      <a:pt x="258" y="750"/>
                    </a:lnTo>
                    <a:lnTo>
                      <a:pt x="258" y="720"/>
                    </a:lnTo>
                    <a:lnTo>
                      <a:pt x="516" y="720"/>
                    </a:lnTo>
                    <a:lnTo>
                      <a:pt x="516" y="642"/>
                    </a:lnTo>
                    <a:lnTo>
                      <a:pt x="520" y="642"/>
                    </a:lnTo>
                    <a:lnTo>
                      <a:pt x="520" y="587"/>
                    </a:lnTo>
                    <a:lnTo>
                      <a:pt x="581" y="587"/>
                    </a:lnTo>
                    <a:lnTo>
                      <a:pt x="581" y="561"/>
                    </a:lnTo>
                    <a:lnTo>
                      <a:pt x="761" y="561"/>
                    </a:lnTo>
                    <a:lnTo>
                      <a:pt x="761" y="531"/>
                    </a:lnTo>
                    <a:lnTo>
                      <a:pt x="765" y="531"/>
                    </a:lnTo>
                    <a:lnTo>
                      <a:pt x="765" y="507"/>
                    </a:lnTo>
                    <a:lnTo>
                      <a:pt x="793" y="507"/>
                    </a:lnTo>
                    <a:lnTo>
                      <a:pt x="793" y="479"/>
                    </a:lnTo>
                    <a:lnTo>
                      <a:pt x="1005" y="479"/>
                    </a:lnTo>
                    <a:lnTo>
                      <a:pt x="1005" y="453"/>
                    </a:lnTo>
                    <a:lnTo>
                      <a:pt x="1033" y="453"/>
                    </a:lnTo>
                    <a:lnTo>
                      <a:pt x="1035" y="453"/>
                    </a:lnTo>
                    <a:lnTo>
                      <a:pt x="1035" y="447"/>
                    </a:lnTo>
                    <a:lnTo>
                      <a:pt x="1037" y="447"/>
                    </a:lnTo>
                    <a:lnTo>
                      <a:pt x="1037" y="425"/>
                    </a:lnTo>
                    <a:lnTo>
                      <a:pt x="1159" y="425"/>
                    </a:lnTo>
                    <a:lnTo>
                      <a:pt x="1159" y="395"/>
                    </a:lnTo>
                    <a:lnTo>
                      <a:pt x="1287" y="395"/>
                    </a:lnTo>
                    <a:lnTo>
                      <a:pt x="1287" y="369"/>
                    </a:lnTo>
                    <a:lnTo>
                      <a:pt x="1291" y="369"/>
                    </a:lnTo>
                    <a:lnTo>
                      <a:pt x="1291" y="365"/>
                    </a:lnTo>
                    <a:lnTo>
                      <a:pt x="1295" y="365"/>
                    </a:lnTo>
                    <a:lnTo>
                      <a:pt x="1295" y="309"/>
                    </a:lnTo>
                    <a:lnTo>
                      <a:pt x="1299" y="309"/>
                    </a:lnTo>
                    <a:lnTo>
                      <a:pt x="1299" y="279"/>
                    </a:lnTo>
                    <a:lnTo>
                      <a:pt x="1463" y="279"/>
                    </a:lnTo>
                    <a:lnTo>
                      <a:pt x="1463" y="251"/>
                    </a:lnTo>
                    <a:lnTo>
                      <a:pt x="1549" y="251"/>
                    </a:lnTo>
                    <a:lnTo>
                      <a:pt x="1549" y="241"/>
                    </a:lnTo>
                    <a:lnTo>
                      <a:pt x="1551" y="241"/>
                    </a:lnTo>
                    <a:lnTo>
                      <a:pt x="1551" y="221"/>
                    </a:lnTo>
                    <a:lnTo>
                      <a:pt x="1555" y="221"/>
                    </a:lnTo>
                    <a:lnTo>
                      <a:pt x="1557" y="221"/>
                    </a:lnTo>
                    <a:lnTo>
                      <a:pt x="1557" y="162"/>
                    </a:lnTo>
                    <a:lnTo>
                      <a:pt x="1814" y="162"/>
                    </a:lnTo>
                    <a:lnTo>
                      <a:pt x="1814" y="74"/>
                    </a:lnTo>
                    <a:lnTo>
                      <a:pt x="2072" y="74"/>
                    </a:lnTo>
                    <a:lnTo>
                      <a:pt x="2072" y="0"/>
                    </a:lnTo>
                    <a:lnTo>
                      <a:pt x="2224" y="0"/>
                    </a:lnTo>
                  </a:path>
                </a:pathLst>
              </a:custGeom>
              <a:noFill/>
              <a:ln w="19050" cap="sq">
                <a:solidFill>
                  <a:srgbClr val="FFC72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solidFill>
                      <a:srgbClr val="FFC000"/>
                    </a:solidFill>
                  </a:ln>
                  <a:solidFill>
                    <a:srgbClr val="FF0000"/>
                  </a:solidFill>
                  <a:effectLst/>
                  <a:uLnTx/>
                  <a:uFillTx/>
                </a:endParaRPr>
              </a:p>
            </p:txBody>
          </p:sp>
          <p:sp>
            <p:nvSpPr>
              <p:cNvPr id="128" name="Freeform 11"/>
              <p:cNvSpPr>
                <a:spLocks/>
              </p:cNvSpPr>
              <p:nvPr/>
            </p:nvSpPr>
            <p:spPr bwMode="auto">
              <a:xfrm>
                <a:off x="2104821" y="5104346"/>
                <a:ext cx="3017766" cy="438384"/>
              </a:xfrm>
              <a:custGeom>
                <a:avLst/>
                <a:gdLst>
                  <a:gd name="T0" fmla="*/ 0 w 2326"/>
                  <a:gd name="T1" fmla="*/ 391 h 391"/>
                  <a:gd name="T2" fmla="*/ 256 w 2326"/>
                  <a:gd name="T3" fmla="*/ 391 h 391"/>
                  <a:gd name="T4" fmla="*/ 256 w 2326"/>
                  <a:gd name="T5" fmla="*/ 369 h 391"/>
                  <a:gd name="T6" fmla="*/ 524 w 2326"/>
                  <a:gd name="T7" fmla="*/ 369 h 391"/>
                  <a:gd name="T8" fmla="*/ 524 w 2326"/>
                  <a:gd name="T9" fmla="*/ 341 h 391"/>
                  <a:gd name="T10" fmla="*/ 767 w 2326"/>
                  <a:gd name="T11" fmla="*/ 341 h 391"/>
                  <a:gd name="T12" fmla="*/ 767 w 2326"/>
                  <a:gd name="T13" fmla="*/ 313 h 391"/>
                  <a:gd name="T14" fmla="*/ 771 w 2326"/>
                  <a:gd name="T15" fmla="*/ 313 h 391"/>
                  <a:gd name="T16" fmla="*/ 771 w 2326"/>
                  <a:gd name="T17" fmla="*/ 287 h 391"/>
                  <a:gd name="T18" fmla="*/ 837 w 2326"/>
                  <a:gd name="T19" fmla="*/ 287 h 391"/>
                  <a:gd name="T20" fmla="*/ 837 w 2326"/>
                  <a:gd name="T21" fmla="*/ 259 h 391"/>
                  <a:gd name="T22" fmla="*/ 1031 w 2326"/>
                  <a:gd name="T23" fmla="*/ 259 h 391"/>
                  <a:gd name="T24" fmla="*/ 1031 w 2326"/>
                  <a:gd name="T25" fmla="*/ 253 h 391"/>
                  <a:gd name="T26" fmla="*/ 1035 w 2326"/>
                  <a:gd name="T27" fmla="*/ 253 h 391"/>
                  <a:gd name="T28" fmla="*/ 1035 w 2326"/>
                  <a:gd name="T29" fmla="*/ 233 h 391"/>
                  <a:gd name="T30" fmla="*/ 1041 w 2326"/>
                  <a:gd name="T31" fmla="*/ 233 h 391"/>
                  <a:gd name="T32" fmla="*/ 1041 w 2326"/>
                  <a:gd name="T33" fmla="*/ 213 h 391"/>
                  <a:gd name="T34" fmla="*/ 1043 w 2326"/>
                  <a:gd name="T35" fmla="*/ 213 h 391"/>
                  <a:gd name="T36" fmla="*/ 1043 w 2326"/>
                  <a:gd name="T37" fmla="*/ 203 h 391"/>
                  <a:gd name="T38" fmla="*/ 1045 w 2326"/>
                  <a:gd name="T39" fmla="*/ 203 h 391"/>
                  <a:gd name="T40" fmla="*/ 1045 w 2326"/>
                  <a:gd name="T41" fmla="*/ 182 h 391"/>
                  <a:gd name="T42" fmla="*/ 1559 w 2326"/>
                  <a:gd name="T43" fmla="*/ 182 h 391"/>
                  <a:gd name="T44" fmla="*/ 1559 w 2326"/>
                  <a:gd name="T45" fmla="*/ 154 h 391"/>
                  <a:gd name="T46" fmla="*/ 1804 w 2326"/>
                  <a:gd name="T47" fmla="*/ 154 h 391"/>
                  <a:gd name="T48" fmla="*/ 1804 w 2326"/>
                  <a:gd name="T49" fmla="*/ 142 h 391"/>
                  <a:gd name="T50" fmla="*/ 1808 w 2326"/>
                  <a:gd name="T51" fmla="*/ 142 h 391"/>
                  <a:gd name="T52" fmla="*/ 1808 w 2326"/>
                  <a:gd name="T53" fmla="*/ 124 h 391"/>
                  <a:gd name="T54" fmla="*/ 1810 w 2326"/>
                  <a:gd name="T55" fmla="*/ 124 h 391"/>
                  <a:gd name="T56" fmla="*/ 1810 w 2326"/>
                  <a:gd name="T57" fmla="*/ 110 h 391"/>
                  <a:gd name="T58" fmla="*/ 1814 w 2326"/>
                  <a:gd name="T59" fmla="*/ 110 h 391"/>
                  <a:gd name="T60" fmla="*/ 1814 w 2326"/>
                  <a:gd name="T61" fmla="*/ 96 h 391"/>
                  <a:gd name="T62" fmla="*/ 1820 w 2326"/>
                  <a:gd name="T63" fmla="*/ 96 h 391"/>
                  <a:gd name="T64" fmla="*/ 1820 w 2326"/>
                  <a:gd name="T65" fmla="*/ 70 h 391"/>
                  <a:gd name="T66" fmla="*/ 2074 w 2326"/>
                  <a:gd name="T67" fmla="*/ 70 h 391"/>
                  <a:gd name="T68" fmla="*/ 2074 w 2326"/>
                  <a:gd name="T69" fmla="*/ 0 h 391"/>
                  <a:gd name="T70" fmla="*/ 2326 w 2326"/>
                  <a:gd name="T71"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6" h="391">
                    <a:moveTo>
                      <a:pt x="0" y="391"/>
                    </a:moveTo>
                    <a:lnTo>
                      <a:pt x="256" y="391"/>
                    </a:lnTo>
                    <a:lnTo>
                      <a:pt x="256" y="369"/>
                    </a:lnTo>
                    <a:lnTo>
                      <a:pt x="524" y="369"/>
                    </a:lnTo>
                    <a:lnTo>
                      <a:pt x="524" y="341"/>
                    </a:lnTo>
                    <a:lnTo>
                      <a:pt x="767" y="341"/>
                    </a:lnTo>
                    <a:lnTo>
                      <a:pt x="767" y="313"/>
                    </a:lnTo>
                    <a:lnTo>
                      <a:pt x="771" y="313"/>
                    </a:lnTo>
                    <a:lnTo>
                      <a:pt x="771" y="287"/>
                    </a:lnTo>
                    <a:lnTo>
                      <a:pt x="837" y="287"/>
                    </a:lnTo>
                    <a:lnTo>
                      <a:pt x="837" y="259"/>
                    </a:lnTo>
                    <a:lnTo>
                      <a:pt x="1031" y="259"/>
                    </a:lnTo>
                    <a:lnTo>
                      <a:pt x="1031" y="253"/>
                    </a:lnTo>
                    <a:lnTo>
                      <a:pt x="1035" y="253"/>
                    </a:lnTo>
                    <a:lnTo>
                      <a:pt x="1035" y="233"/>
                    </a:lnTo>
                    <a:lnTo>
                      <a:pt x="1041" y="233"/>
                    </a:lnTo>
                    <a:lnTo>
                      <a:pt x="1041" y="213"/>
                    </a:lnTo>
                    <a:lnTo>
                      <a:pt x="1043" y="213"/>
                    </a:lnTo>
                    <a:lnTo>
                      <a:pt x="1043" y="203"/>
                    </a:lnTo>
                    <a:lnTo>
                      <a:pt x="1045" y="203"/>
                    </a:lnTo>
                    <a:lnTo>
                      <a:pt x="1045" y="182"/>
                    </a:lnTo>
                    <a:lnTo>
                      <a:pt x="1559" y="182"/>
                    </a:lnTo>
                    <a:lnTo>
                      <a:pt x="1559" y="154"/>
                    </a:lnTo>
                    <a:lnTo>
                      <a:pt x="1804" y="154"/>
                    </a:lnTo>
                    <a:lnTo>
                      <a:pt x="1804" y="142"/>
                    </a:lnTo>
                    <a:lnTo>
                      <a:pt x="1808" y="142"/>
                    </a:lnTo>
                    <a:lnTo>
                      <a:pt x="1808" y="124"/>
                    </a:lnTo>
                    <a:lnTo>
                      <a:pt x="1810" y="124"/>
                    </a:lnTo>
                    <a:lnTo>
                      <a:pt x="1810" y="110"/>
                    </a:lnTo>
                    <a:lnTo>
                      <a:pt x="1814" y="110"/>
                    </a:lnTo>
                    <a:lnTo>
                      <a:pt x="1814" y="96"/>
                    </a:lnTo>
                    <a:lnTo>
                      <a:pt x="1820" y="96"/>
                    </a:lnTo>
                    <a:lnTo>
                      <a:pt x="1820" y="70"/>
                    </a:lnTo>
                    <a:lnTo>
                      <a:pt x="2074" y="70"/>
                    </a:lnTo>
                    <a:lnTo>
                      <a:pt x="2074" y="0"/>
                    </a:lnTo>
                    <a:lnTo>
                      <a:pt x="2326" y="0"/>
                    </a:lnTo>
                  </a:path>
                </a:pathLst>
              </a:custGeom>
              <a:noFill/>
              <a:ln w="19050" cap="sq">
                <a:solidFill>
                  <a:srgbClr val="5F6EB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0000"/>
                  </a:solidFill>
                  <a:effectLst/>
                  <a:uLnTx/>
                  <a:uFillTx/>
                </a:endParaRPr>
              </a:p>
            </p:txBody>
          </p:sp>
        </p:grpSp>
      </p:grpSp>
      <p:sp>
        <p:nvSpPr>
          <p:cNvPr id="217" name="Right Arrow 216"/>
          <p:cNvSpPr/>
          <p:nvPr/>
        </p:nvSpPr>
        <p:spPr>
          <a:xfrm rot="5400000">
            <a:off x="4651495" y="2853523"/>
            <a:ext cx="775201" cy="183939"/>
          </a:xfrm>
          <a:prstGeom prst="rightArrow">
            <a:avLst/>
          </a:prstGeom>
          <a:solidFill>
            <a:srgbClr val="B5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Imago"/>
              <a:ea typeface="+mn-ea"/>
              <a:cs typeface="+mn-cs"/>
            </a:endParaRPr>
          </a:p>
        </p:txBody>
      </p:sp>
      <p:sp>
        <p:nvSpPr>
          <p:cNvPr id="218" name="TextBox 217"/>
          <p:cNvSpPr txBox="1"/>
          <p:nvPr/>
        </p:nvSpPr>
        <p:spPr>
          <a:xfrm>
            <a:off x="4982899" y="2463914"/>
            <a:ext cx="835787"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s-Latn-BA" sz="900" b="0" i="0" u="none" strike="noStrike" kern="0" cap="none" spc="0" normalizeH="0" baseline="0" noProof="0" dirty="0" smtClean="0">
                <a:ln>
                  <a:noFill/>
                </a:ln>
                <a:solidFill>
                  <a:srgbClr val="B5BE00"/>
                </a:solidFill>
                <a:effectLst/>
                <a:uLnTx/>
                <a:uFillTx/>
              </a:rPr>
              <a:t>Smanjenje rizika za </a:t>
            </a:r>
            <a:r>
              <a:rPr kumimoji="0" lang="bs-Latn-BA" b="1" i="0" u="none" strike="noStrike" kern="0" cap="none" spc="0" normalizeH="0" baseline="0" noProof="0" dirty="0" smtClean="0">
                <a:ln>
                  <a:noFill/>
                </a:ln>
                <a:solidFill>
                  <a:srgbClr val="B5BE00"/>
                </a:solidFill>
                <a:effectLst/>
                <a:uLnTx/>
                <a:uFillTx/>
              </a:rPr>
              <a:t>60%</a:t>
            </a:r>
            <a:endParaRPr kumimoji="0" lang="en-US" sz="1400" b="1" i="0" u="none" strike="noStrike" kern="0" cap="none" spc="0" normalizeH="0" baseline="0" noProof="0" dirty="0" smtClean="0">
              <a:ln>
                <a:noFill/>
              </a:ln>
              <a:solidFill>
                <a:srgbClr val="B5BE00"/>
              </a:solidFill>
              <a:effectLst/>
              <a:uLnTx/>
              <a:uFillTx/>
            </a:endParaRPr>
          </a:p>
        </p:txBody>
      </p:sp>
      <p:sp>
        <p:nvSpPr>
          <p:cNvPr id="219" name="Right Arrow 218"/>
          <p:cNvSpPr/>
          <p:nvPr/>
        </p:nvSpPr>
        <p:spPr>
          <a:xfrm rot="5400000">
            <a:off x="10792785" y="3316789"/>
            <a:ext cx="541595" cy="187126"/>
          </a:xfrm>
          <a:prstGeom prst="rightArrow">
            <a:avLst/>
          </a:prstGeom>
          <a:solidFill>
            <a:srgbClr val="B5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mago"/>
              <a:ea typeface="+mn-ea"/>
              <a:cs typeface="+mn-cs"/>
            </a:endParaRPr>
          </a:p>
        </p:txBody>
      </p:sp>
      <p:sp>
        <p:nvSpPr>
          <p:cNvPr id="220" name="TextBox 219"/>
          <p:cNvSpPr txBox="1"/>
          <p:nvPr/>
        </p:nvSpPr>
        <p:spPr>
          <a:xfrm>
            <a:off x="11112568" y="2974466"/>
            <a:ext cx="726172"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s-Latn-BA" sz="900" b="0" i="0" u="none" strike="noStrike" kern="0" cap="none" spc="0" normalizeH="0" baseline="0" noProof="0" dirty="0" smtClean="0">
                <a:ln>
                  <a:noFill/>
                </a:ln>
                <a:solidFill>
                  <a:srgbClr val="B5BE00"/>
                </a:solidFill>
                <a:effectLst/>
                <a:uLnTx/>
                <a:uFillTx/>
              </a:rPr>
              <a:t>Smanjenje rizika za </a:t>
            </a:r>
            <a:r>
              <a:rPr kumimoji="0" lang="bs-Latn-BA" b="1" i="0" u="none" strike="noStrike" kern="0" cap="none" spc="0" normalizeH="0" baseline="0" noProof="0" dirty="0" smtClean="0">
                <a:ln>
                  <a:noFill/>
                </a:ln>
                <a:solidFill>
                  <a:srgbClr val="B5BE00"/>
                </a:solidFill>
                <a:effectLst/>
                <a:uLnTx/>
                <a:uFillTx/>
              </a:rPr>
              <a:t>61%</a:t>
            </a:r>
            <a:endParaRPr kumimoji="0" lang="en-US" sz="1400" b="1" i="0" u="none" strike="noStrike" kern="0" cap="none" spc="0" normalizeH="0" baseline="0" noProof="0" dirty="0" smtClean="0">
              <a:ln>
                <a:noFill/>
              </a:ln>
              <a:solidFill>
                <a:srgbClr val="B5BE00"/>
              </a:solidFill>
              <a:effectLst/>
              <a:uLnTx/>
              <a:uFillTx/>
            </a:endParaRPr>
          </a:p>
        </p:txBody>
      </p:sp>
    </p:spTree>
    <p:extLst>
      <p:ext uri="{BB962C8B-B14F-4D97-AF65-F5344CB8AC3E}">
        <p14:creationId xmlns="" xmlns:p14="http://schemas.microsoft.com/office/powerpoint/2010/main" val="9382255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000" y="381000"/>
            <a:ext cx="10972800" cy="914400"/>
          </a:xfrm>
        </p:spPr>
        <p:txBody>
          <a:bodyPr>
            <a:normAutofit/>
          </a:bodyPr>
          <a:lstStyle/>
          <a:p>
            <a:r>
              <a:rPr lang="en-US" sz="2700" dirty="0">
                <a:latin typeface="+mn-lt"/>
              </a:rPr>
              <a:t>OPERA I </a:t>
            </a:r>
            <a:r>
              <a:rPr lang="bs-Latn-BA" sz="2700" dirty="0">
                <a:latin typeface="+mn-lt"/>
              </a:rPr>
              <a:t>i</a:t>
            </a:r>
            <a:r>
              <a:rPr lang="en-US" sz="2700" dirty="0">
                <a:latin typeface="+mn-lt"/>
              </a:rPr>
              <a:t> OPERA II</a:t>
            </a:r>
            <a:r>
              <a:rPr lang="bs-Latn-BA" sz="2700" dirty="0">
                <a:latin typeface="+mn-lt"/>
              </a:rPr>
              <a:t> </a:t>
            </a:r>
            <a:r>
              <a:rPr lang="en-GB" sz="2700" i="1" dirty="0">
                <a:latin typeface="+mn-lt"/>
              </a:rPr>
              <a:t>Post hoc </a:t>
            </a:r>
            <a:r>
              <a:rPr lang="en-GB" sz="2700" dirty="0">
                <a:latin typeface="+mn-lt"/>
              </a:rPr>
              <a:t>anal</a:t>
            </a:r>
            <a:r>
              <a:rPr lang="bs-Latn-BA" sz="2700" dirty="0">
                <a:latin typeface="+mn-lt"/>
              </a:rPr>
              <a:t>iza</a:t>
            </a:r>
            <a:r>
              <a:rPr lang="en-GB" sz="2700" dirty="0">
                <a:latin typeface="+mn-lt"/>
              </a:rPr>
              <a:t>:</a:t>
            </a:r>
            <a:r>
              <a:rPr lang="bs-Latn-BA" sz="2700" dirty="0">
                <a:latin typeface="+mn-lt"/>
              </a:rPr>
              <a:t> </a:t>
            </a:r>
            <a:r>
              <a:rPr lang="en-GB" sz="2700" dirty="0" err="1">
                <a:latin typeface="+mn-lt"/>
              </a:rPr>
              <a:t>Ri</a:t>
            </a:r>
            <a:r>
              <a:rPr lang="bs-Latn-BA" sz="2700" dirty="0">
                <a:latin typeface="+mn-lt"/>
              </a:rPr>
              <a:t>zik dostizanja ED</a:t>
            </a:r>
            <a:r>
              <a:rPr lang="en-GB" sz="2700" dirty="0">
                <a:latin typeface="+mn-lt"/>
              </a:rPr>
              <a:t>SS 6.0</a:t>
            </a:r>
            <a:br>
              <a:rPr lang="en-GB" sz="2700" dirty="0">
                <a:latin typeface="+mn-lt"/>
              </a:rPr>
            </a:br>
            <a:r>
              <a:rPr lang="en-GB" sz="2700" i="1" dirty="0">
                <a:latin typeface="+mn-lt"/>
              </a:rPr>
              <a:t>ITT </a:t>
            </a:r>
            <a:r>
              <a:rPr lang="en-GB" sz="2700" i="1" dirty="0" err="1">
                <a:latin typeface="+mn-lt"/>
              </a:rPr>
              <a:t>populat</a:t>
            </a:r>
            <a:r>
              <a:rPr lang="bs-Latn-BA" sz="2700" i="1" dirty="0">
                <a:latin typeface="+mn-lt"/>
              </a:rPr>
              <a:t>cija</a:t>
            </a:r>
            <a:endParaRPr lang="en-GB" sz="2700" dirty="0">
              <a:latin typeface="+mn-lt"/>
            </a:endParaRPr>
          </a:p>
        </p:txBody>
      </p:sp>
      <p:sp>
        <p:nvSpPr>
          <p:cNvPr id="5" name="Text Placeholder 4"/>
          <p:cNvSpPr>
            <a:spLocks noGrp="1"/>
          </p:cNvSpPr>
          <p:nvPr>
            <p:ph type="body" sz="quarter" idx="13"/>
          </p:nvPr>
        </p:nvSpPr>
        <p:spPr>
          <a:xfrm>
            <a:off x="12210" y="6513512"/>
            <a:ext cx="6256484" cy="344488"/>
          </a:xfrm>
          <a:prstGeom prst="rect">
            <a:avLst/>
          </a:prstGeom>
        </p:spPr>
        <p:txBody>
          <a:bodyPr lIns="91438" tIns="45719" rIns="91438" bIns="45719">
            <a:noAutofit/>
          </a:bodyPr>
          <a:lstStyle/>
          <a:p>
            <a:r>
              <a:rPr lang="en-GB" sz="900" dirty="0">
                <a:latin typeface="+mn-lt"/>
              </a:rPr>
              <a:t>EDSS, Expanded Disability Status Scale; HR, hazard ratio; IFN β-1a, interferon beta-1a; ITT, intention-to-treat.</a:t>
            </a:r>
          </a:p>
        </p:txBody>
      </p:sp>
      <p:sp>
        <p:nvSpPr>
          <p:cNvPr id="6" name="Text Placeholder 5"/>
          <p:cNvSpPr>
            <a:spLocks noGrp="1"/>
          </p:cNvSpPr>
          <p:nvPr>
            <p:ph type="body" sz="quarter" idx="14"/>
          </p:nvPr>
        </p:nvSpPr>
        <p:spPr>
          <a:xfrm>
            <a:off x="6869891" y="6513512"/>
            <a:ext cx="5322109" cy="344488"/>
          </a:xfrm>
          <a:prstGeom prst="rect">
            <a:avLst/>
          </a:prstGeom>
        </p:spPr>
        <p:txBody>
          <a:bodyPr lIns="91438" tIns="45719" rIns="91438" bIns="45719">
            <a:normAutofit/>
          </a:bodyPr>
          <a:lstStyle/>
          <a:p>
            <a:r>
              <a:rPr lang="en-GB" sz="900" dirty="0" err="1">
                <a:latin typeface="+mn-lt"/>
              </a:rPr>
              <a:t>Kappos</a:t>
            </a:r>
            <a:r>
              <a:rPr lang="en-GB" sz="900" dirty="0">
                <a:latin typeface="+mn-lt"/>
              </a:rPr>
              <a:t> L, et al.</a:t>
            </a:r>
            <a:r>
              <a:rPr lang="bs-Latn-BA" sz="900" dirty="0">
                <a:latin typeface="+mn-lt"/>
              </a:rPr>
              <a:t> </a:t>
            </a:r>
            <a:r>
              <a:rPr lang="en-GB" sz="900" dirty="0">
                <a:latin typeface="+mn-lt"/>
              </a:rPr>
              <a:t>Presented at EAN 2017 (Presentation PR2079).</a:t>
            </a:r>
          </a:p>
        </p:txBody>
      </p:sp>
      <p:grpSp>
        <p:nvGrpSpPr>
          <p:cNvPr id="415" name="Group 414"/>
          <p:cNvGrpSpPr/>
          <p:nvPr/>
        </p:nvGrpSpPr>
        <p:grpSpPr>
          <a:xfrm>
            <a:off x="393712" y="1298066"/>
            <a:ext cx="11599623" cy="4865969"/>
            <a:chOff x="551112" y="2086122"/>
            <a:chExt cx="8004834" cy="2366161"/>
          </a:xfrm>
        </p:grpSpPr>
        <p:sp>
          <p:nvSpPr>
            <p:cNvPr id="416" name="TextBox 415"/>
            <p:cNvSpPr txBox="1"/>
            <p:nvPr/>
          </p:nvSpPr>
          <p:spPr>
            <a:xfrm rot="16200000">
              <a:off x="3666282" y="2958859"/>
              <a:ext cx="1916424" cy="170953"/>
            </a:xfrm>
            <a:prstGeom prst="rect">
              <a:avLst/>
            </a:prstGeom>
            <a:noFill/>
          </p:spPr>
          <p:txBody>
            <a:bodyPr wrap="none" lIns="0" tIns="0" rIns="0" bIns="0"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bs-Latn-BA" sz="1200" b="1" i="0" u="none" strike="noStrike" kern="0" cap="none" spc="0" normalizeH="0" baseline="0" noProof="0" dirty="0" smtClean="0">
                  <a:ln>
                    <a:noFill/>
                  </a:ln>
                  <a:solidFill>
                    <a:sysClr val="windowText" lastClr="000000"/>
                  </a:solidFill>
                  <a:effectLst/>
                  <a:uLnTx/>
                  <a:uFillTx/>
                </a:rPr>
                <a:t>Kumulativna vjerovatnoća</a:t>
              </a:r>
              <a:r>
                <a:rPr kumimoji="0" lang="en-GB" sz="1200" b="1" i="0" u="none" strike="noStrike" kern="0" cap="none" spc="0" normalizeH="0" baseline="0" noProof="0" dirty="0" smtClean="0">
                  <a:ln>
                    <a:noFill/>
                  </a:ln>
                  <a:solidFill>
                    <a:sysClr val="windowText" lastClr="000000"/>
                  </a:solidFill>
                  <a:effectLst/>
                  <a:uLnTx/>
                  <a:uFillTx/>
                </a:rPr>
                <a:t> </a:t>
              </a:r>
              <a:r>
                <a:rPr kumimoji="0" lang="en-GB" sz="1200" b="1" i="0" u="none" strike="noStrike" kern="0" cap="none" spc="0" normalizeH="0" baseline="0" noProof="0" dirty="0">
                  <a:ln>
                    <a:noFill/>
                  </a:ln>
                  <a:solidFill>
                    <a:sysClr val="windowText" lastClr="000000"/>
                  </a:solidFill>
                  <a:effectLst/>
                  <a:uLnTx/>
                  <a:uFillTx/>
                </a:rPr>
                <a:t>(%)</a:t>
              </a:r>
            </a:p>
          </p:txBody>
        </p:sp>
        <p:grpSp>
          <p:nvGrpSpPr>
            <p:cNvPr id="417" name="Group 416"/>
            <p:cNvGrpSpPr/>
            <p:nvPr/>
          </p:nvGrpSpPr>
          <p:grpSpPr>
            <a:xfrm>
              <a:off x="551112" y="2086122"/>
              <a:ext cx="3747766" cy="2358216"/>
              <a:chOff x="6569142" y="1364475"/>
              <a:chExt cx="3747766" cy="2358216"/>
            </a:xfrm>
          </p:grpSpPr>
          <p:sp>
            <p:nvSpPr>
              <p:cNvPr id="465" name="TextBox 464"/>
              <p:cNvSpPr txBox="1"/>
              <p:nvPr/>
            </p:nvSpPr>
            <p:spPr>
              <a:xfrm>
                <a:off x="6868179" y="3559398"/>
                <a:ext cx="3448729" cy="163293"/>
              </a:xfrm>
              <a:prstGeom prst="rect">
                <a:avLst/>
              </a:prstGeom>
              <a:noFill/>
            </p:spPr>
            <p:txBody>
              <a:bodyPr wrap="none" lIns="0" tIns="0" rIns="0" bIns="0"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bs-Latn-BA" sz="1200" b="1" i="0" u="none" strike="noStrike" kern="0" cap="none" spc="0" normalizeH="0" baseline="0" noProof="0" dirty="0" smtClean="0">
                    <a:ln>
                      <a:noFill/>
                    </a:ln>
                    <a:solidFill>
                      <a:sysClr val="windowText" lastClr="000000"/>
                    </a:solidFill>
                    <a:effectLst/>
                    <a:uLnTx/>
                    <a:uFillTx/>
                  </a:rPr>
                  <a:t>Vrijeme do </a:t>
                </a:r>
                <a:r>
                  <a:rPr kumimoji="0" lang="en-GB" sz="1200" b="1" i="0" u="none" strike="noStrike" kern="0" cap="none" spc="0" normalizeH="0" baseline="0" noProof="0" dirty="0" smtClean="0">
                    <a:ln>
                      <a:noFill/>
                    </a:ln>
                    <a:solidFill>
                      <a:sysClr val="windowText" lastClr="000000"/>
                    </a:solidFill>
                    <a:effectLst/>
                    <a:uLnTx/>
                    <a:uFillTx/>
                  </a:rPr>
                  <a:t>12-</a:t>
                </a:r>
                <a:r>
                  <a:rPr kumimoji="0" lang="bs-Latn-BA" sz="1200" b="1" i="0" u="none" strike="noStrike" kern="0" cap="none" spc="0" normalizeH="0" baseline="0" noProof="0" dirty="0" smtClean="0">
                    <a:ln>
                      <a:noFill/>
                    </a:ln>
                    <a:solidFill>
                      <a:sysClr val="windowText" lastClr="000000"/>
                    </a:solidFill>
                    <a:effectLst/>
                    <a:uLnTx/>
                    <a:uFillTx/>
                  </a:rPr>
                  <a:t>sedmičnog potvrđenog</a:t>
                </a:r>
                <a:r>
                  <a:rPr kumimoji="0" lang="en-GB" sz="1200" b="1" i="0" u="none" strike="noStrike" kern="0" cap="none" spc="0" normalizeH="0" baseline="0" noProof="0" dirty="0" smtClean="0">
                    <a:ln>
                      <a:noFill/>
                    </a:ln>
                    <a:solidFill>
                      <a:sysClr val="windowText" lastClr="000000"/>
                    </a:solidFill>
                    <a:effectLst/>
                    <a:uLnTx/>
                    <a:uFillTx/>
                  </a:rPr>
                  <a:t> </a:t>
                </a:r>
                <a:r>
                  <a:rPr kumimoji="0" lang="en-GB" sz="1200" b="1" i="0" u="none" strike="noStrike" kern="0" cap="none" spc="0" normalizeH="0" baseline="0" noProof="0" dirty="0">
                    <a:ln>
                      <a:noFill/>
                    </a:ln>
                    <a:solidFill>
                      <a:sysClr val="windowText" lastClr="000000"/>
                    </a:solidFill>
                    <a:effectLst/>
                    <a:uLnTx/>
                    <a:uFillTx/>
                  </a:rPr>
                  <a:t>6.0 </a:t>
                </a:r>
                <a:r>
                  <a:rPr kumimoji="0" lang="en-GB" sz="1200" b="1" i="0" u="none" strike="noStrike" kern="0" cap="none" spc="0" normalizeH="0" baseline="0" noProof="0" dirty="0" smtClean="0">
                    <a:ln>
                      <a:noFill/>
                    </a:ln>
                    <a:solidFill>
                      <a:sysClr val="windowText" lastClr="000000"/>
                    </a:solidFill>
                    <a:effectLst/>
                    <a:uLnTx/>
                    <a:uFillTx/>
                  </a:rPr>
                  <a:t>(</a:t>
                </a:r>
                <a:r>
                  <a:rPr kumimoji="0" lang="bs-Latn-BA" sz="1200" b="1" i="0" u="none" strike="noStrike" kern="0" cap="none" spc="0" normalizeH="0" baseline="0" noProof="0" dirty="0" smtClean="0">
                    <a:ln>
                      <a:noFill/>
                    </a:ln>
                    <a:solidFill>
                      <a:sysClr val="windowText" lastClr="000000"/>
                    </a:solidFill>
                    <a:effectLst/>
                    <a:uLnTx/>
                    <a:uFillTx/>
                  </a:rPr>
                  <a:t>sedmice</a:t>
                </a:r>
                <a:r>
                  <a:rPr kumimoji="0" lang="en-GB" sz="1200" b="1" i="0" u="none" strike="noStrike" kern="0" cap="none" spc="0" normalizeH="0" baseline="0" noProof="0" dirty="0" smtClean="0">
                    <a:ln>
                      <a:noFill/>
                    </a:ln>
                    <a:solidFill>
                      <a:sysClr val="windowText" lastClr="000000"/>
                    </a:solidFill>
                    <a:effectLst/>
                    <a:uLnTx/>
                    <a:uFillTx/>
                  </a:rPr>
                  <a:t>)</a:t>
                </a:r>
                <a:endParaRPr kumimoji="0" lang="en-GB" sz="1200" b="1" i="0" u="none" strike="noStrike" kern="0" cap="none" spc="0" normalizeH="0" baseline="0" noProof="0" dirty="0">
                  <a:ln>
                    <a:noFill/>
                  </a:ln>
                  <a:solidFill>
                    <a:sysClr val="windowText" lastClr="000000"/>
                  </a:solidFill>
                  <a:effectLst/>
                  <a:uLnTx/>
                  <a:uFillTx/>
                </a:endParaRPr>
              </a:p>
            </p:txBody>
          </p:sp>
          <p:grpSp>
            <p:nvGrpSpPr>
              <p:cNvPr id="466" name="Group 465"/>
              <p:cNvGrpSpPr/>
              <p:nvPr/>
            </p:nvGrpSpPr>
            <p:grpSpPr>
              <a:xfrm>
                <a:off x="7254505" y="1492567"/>
                <a:ext cx="1957490" cy="306409"/>
                <a:chOff x="1258886" y="1492566"/>
                <a:chExt cx="1957490" cy="306409"/>
              </a:xfrm>
            </p:grpSpPr>
            <p:sp>
              <p:nvSpPr>
                <p:cNvPr id="509" name="TextBox 508"/>
                <p:cNvSpPr txBox="1"/>
                <p:nvPr/>
              </p:nvSpPr>
              <p:spPr>
                <a:xfrm>
                  <a:off x="1496463" y="1492566"/>
                  <a:ext cx="1047677" cy="163293"/>
                </a:xfrm>
                <a:prstGeom prst="rect">
                  <a:avLst/>
                </a:prstGeom>
                <a:noFill/>
              </p:spPr>
              <p:txBody>
                <a:bodyPr wrap="none" lIns="0" tIns="0" rIns="0" bIns="0" rtlCol="0" anchor="ctr"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IFN </a:t>
                  </a:r>
                  <a:r>
                    <a:rPr kumimoji="0" lang="el-GR" sz="1200" b="0" i="0" u="none" strike="noStrike" kern="0" cap="none" spc="0" normalizeH="0" baseline="0" noProof="0" dirty="0">
                      <a:ln>
                        <a:noFill/>
                      </a:ln>
                      <a:solidFill>
                        <a:sysClr val="windowText" lastClr="000000"/>
                      </a:solidFill>
                      <a:effectLst/>
                      <a:uLnTx/>
                      <a:uFillTx/>
                    </a:rPr>
                    <a:t>β-1</a:t>
                  </a:r>
                  <a:r>
                    <a:rPr kumimoji="0" lang="en-GB" sz="1200" b="0" i="0" u="none" strike="noStrike" kern="0" cap="none" spc="0" normalizeH="0" baseline="0" noProof="0" dirty="0">
                      <a:ln>
                        <a:noFill/>
                      </a:ln>
                      <a:solidFill>
                        <a:sysClr val="windowText" lastClr="000000"/>
                      </a:solidFill>
                      <a:effectLst/>
                      <a:uLnTx/>
                      <a:uFillTx/>
                    </a:rPr>
                    <a:t>a (n=829)</a:t>
                  </a:r>
                </a:p>
              </p:txBody>
            </p:sp>
            <p:sp>
              <p:nvSpPr>
                <p:cNvPr id="510" name="TextBox 509"/>
                <p:cNvSpPr txBox="1"/>
                <p:nvPr/>
              </p:nvSpPr>
              <p:spPr>
                <a:xfrm>
                  <a:off x="1496463" y="1635682"/>
                  <a:ext cx="1719913" cy="163293"/>
                </a:xfrm>
                <a:prstGeom prst="rect">
                  <a:avLst/>
                </a:prstGeom>
                <a:noFill/>
              </p:spPr>
              <p:txBody>
                <a:bodyPr wrap="none" lIns="0" tIns="0" rIns="0" bIns="0" rtlCol="0" anchor="ctr"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Ocrelizumab 600mg (n=827)</a:t>
                  </a:r>
                </a:p>
              </p:txBody>
            </p:sp>
            <p:grpSp>
              <p:nvGrpSpPr>
                <p:cNvPr id="511" name="Group 510"/>
                <p:cNvGrpSpPr/>
                <p:nvPr/>
              </p:nvGrpSpPr>
              <p:grpSpPr>
                <a:xfrm>
                  <a:off x="1258886" y="1584293"/>
                  <a:ext cx="169859" cy="143116"/>
                  <a:chOff x="1258886" y="2045441"/>
                  <a:chExt cx="169859" cy="143116"/>
                </a:xfrm>
              </p:grpSpPr>
              <p:cxnSp>
                <p:nvCxnSpPr>
                  <p:cNvPr id="512" name="Straight Connector 511"/>
                  <p:cNvCxnSpPr/>
                  <p:nvPr/>
                </p:nvCxnSpPr>
                <p:spPr>
                  <a:xfrm>
                    <a:off x="1258886" y="2045441"/>
                    <a:ext cx="169859" cy="0"/>
                  </a:xfrm>
                  <a:prstGeom prst="line">
                    <a:avLst/>
                  </a:prstGeom>
                  <a:noFill/>
                  <a:ln w="19050" cap="flat" cmpd="sng" algn="ctr">
                    <a:solidFill>
                      <a:srgbClr val="FFC72A"/>
                    </a:solidFill>
                    <a:prstDash val="solid"/>
                  </a:ln>
                  <a:effectLst/>
                </p:spPr>
              </p:cxnSp>
              <p:cxnSp>
                <p:nvCxnSpPr>
                  <p:cNvPr id="513" name="Straight Connector 512"/>
                  <p:cNvCxnSpPr/>
                  <p:nvPr/>
                </p:nvCxnSpPr>
                <p:spPr>
                  <a:xfrm>
                    <a:off x="1258886" y="2188557"/>
                    <a:ext cx="169859" cy="0"/>
                  </a:xfrm>
                  <a:prstGeom prst="line">
                    <a:avLst/>
                  </a:prstGeom>
                  <a:noFill/>
                  <a:ln w="19050" cap="flat" cmpd="sng" algn="ctr">
                    <a:solidFill>
                      <a:srgbClr val="5F6EB3">
                        <a:shade val="95000"/>
                        <a:satMod val="105000"/>
                      </a:srgbClr>
                    </a:solidFill>
                    <a:prstDash val="solid"/>
                  </a:ln>
                  <a:effectLst/>
                </p:spPr>
              </p:cxnSp>
            </p:grpSp>
          </p:grpSp>
          <p:sp>
            <p:nvSpPr>
              <p:cNvPr id="467" name="TextBox 466"/>
              <p:cNvSpPr txBox="1"/>
              <p:nvPr/>
            </p:nvSpPr>
            <p:spPr>
              <a:xfrm>
                <a:off x="7170561" y="1784588"/>
                <a:ext cx="2927897" cy="231331"/>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srgbClr val="5F6EB3"/>
                    </a:solidFill>
                    <a:effectLst/>
                    <a:uLnTx/>
                    <a:uFillTx/>
                    <a:cs typeface="Arial" panose="020B0604020202020204" pitchFamily="34" charset="0"/>
                  </a:rPr>
                  <a:t>HR (95% CI): 0.40 (0.23, 0.72); p=0.002</a:t>
                </a:r>
              </a:p>
            </p:txBody>
          </p:sp>
          <p:sp>
            <p:nvSpPr>
              <p:cNvPr id="468" name="TextBox 467"/>
              <p:cNvSpPr txBox="1"/>
              <p:nvPr/>
            </p:nvSpPr>
            <p:spPr>
              <a:xfrm rot="16200000">
                <a:off x="5696407" y="2237210"/>
                <a:ext cx="1916424" cy="170953"/>
              </a:xfrm>
              <a:prstGeom prst="rect">
                <a:avLst/>
              </a:prstGeom>
              <a:noFill/>
            </p:spPr>
            <p:txBody>
              <a:bodyPr wrap="none" lIns="0" tIns="0" rIns="0" bIns="0"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bs-Latn-BA" sz="1200" b="1" i="0" u="none" strike="noStrike" kern="0" cap="none" spc="0" normalizeH="0" baseline="0" noProof="0" dirty="0" smtClean="0">
                    <a:ln>
                      <a:noFill/>
                    </a:ln>
                    <a:solidFill>
                      <a:sysClr val="windowText" lastClr="000000"/>
                    </a:solidFill>
                    <a:effectLst/>
                    <a:uLnTx/>
                    <a:uFillTx/>
                  </a:rPr>
                  <a:t>Kumulativna vjerovatnoća</a:t>
                </a:r>
                <a:r>
                  <a:rPr kumimoji="0" lang="en-GB" sz="1200" b="1" i="0" u="none" strike="noStrike" kern="0" cap="none" spc="0" normalizeH="0" baseline="0" noProof="0" dirty="0" smtClean="0">
                    <a:ln>
                      <a:noFill/>
                    </a:ln>
                    <a:solidFill>
                      <a:sysClr val="windowText" lastClr="000000"/>
                    </a:solidFill>
                    <a:effectLst/>
                    <a:uLnTx/>
                    <a:uFillTx/>
                  </a:rPr>
                  <a:t> </a:t>
                </a:r>
                <a:r>
                  <a:rPr kumimoji="0" lang="en-GB" sz="1200" b="1" i="0" u="none" strike="noStrike" kern="0" cap="none" spc="0" normalizeH="0" baseline="0" noProof="0" dirty="0">
                    <a:ln>
                      <a:noFill/>
                    </a:ln>
                    <a:solidFill>
                      <a:sysClr val="windowText" lastClr="000000"/>
                    </a:solidFill>
                    <a:effectLst/>
                    <a:uLnTx/>
                    <a:uFillTx/>
                  </a:rPr>
                  <a:t>(%)</a:t>
                </a:r>
              </a:p>
            </p:txBody>
          </p:sp>
          <p:grpSp>
            <p:nvGrpSpPr>
              <p:cNvPr id="469" name="Group 468"/>
              <p:cNvGrpSpPr/>
              <p:nvPr/>
            </p:nvGrpSpPr>
            <p:grpSpPr>
              <a:xfrm>
                <a:off x="6851662" y="1481260"/>
                <a:ext cx="3361986" cy="1908802"/>
                <a:chOff x="6851662" y="1481260"/>
                <a:chExt cx="3361986" cy="1908802"/>
              </a:xfrm>
            </p:grpSpPr>
            <p:cxnSp>
              <p:nvCxnSpPr>
                <p:cNvPr id="473" name="Straight Connector 472"/>
                <p:cNvCxnSpPr/>
                <p:nvPr/>
              </p:nvCxnSpPr>
              <p:spPr>
                <a:xfrm>
                  <a:off x="7113417" y="3144078"/>
                  <a:ext cx="3100231" cy="0"/>
                </a:xfrm>
                <a:prstGeom prst="line">
                  <a:avLst/>
                </a:prstGeom>
                <a:noFill/>
                <a:ln w="28575" cap="sq" cmpd="sng" algn="ctr">
                  <a:solidFill>
                    <a:sysClr val="windowText" lastClr="000000"/>
                  </a:solidFill>
                  <a:prstDash val="solid"/>
                  <a:miter lim="800000"/>
                </a:ln>
                <a:effectLst/>
              </p:spPr>
            </p:cxnSp>
            <p:cxnSp>
              <p:nvCxnSpPr>
                <p:cNvPr id="474" name="Straight Connector 473"/>
                <p:cNvCxnSpPr/>
                <p:nvPr/>
              </p:nvCxnSpPr>
              <p:spPr>
                <a:xfrm>
                  <a:off x="7113418" y="1562970"/>
                  <a:ext cx="0" cy="1573201"/>
                </a:xfrm>
                <a:prstGeom prst="line">
                  <a:avLst/>
                </a:prstGeom>
                <a:noFill/>
                <a:ln w="28575" cap="sq" cmpd="sng" algn="ctr">
                  <a:solidFill>
                    <a:sysClr val="windowText" lastClr="000000"/>
                  </a:solidFill>
                  <a:prstDash val="solid"/>
                  <a:miter lim="800000"/>
                </a:ln>
                <a:effectLst/>
              </p:spPr>
            </p:cxnSp>
            <p:grpSp>
              <p:nvGrpSpPr>
                <p:cNvPr id="475" name="Group 474"/>
                <p:cNvGrpSpPr/>
                <p:nvPr/>
              </p:nvGrpSpPr>
              <p:grpSpPr>
                <a:xfrm>
                  <a:off x="7192866" y="3144078"/>
                  <a:ext cx="2686048" cy="63578"/>
                  <a:chOff x="1124498" y="4732020"/>
                  <a:chExt cx="2686048" cy="72000"/>
                </a:xfrm>
              </p:grpSpPr>
              <p:cxnSp>
                <p:nvCxnSpPr>
                  <p:cNvPr id="500" name="Straight Connector 499"/>
                  <p:cNvCxnSpPr/>
                  <p:nvPr/>
                </p:nvCxnSpPr>
                <p:spPr>
                  <a:xfrm rot="5400000">
                    <a:off x="1088498" y="4768020"/>
                    <a:ext cx="72000" cy="0"/>
                  </a:xfrm>
                  <a:prstGeom prst="line">
                    <a:avLst/>
                  </a:prstGeom>
                  <a:noFill/>
                  <a:ln w="28575" cap="sq" cmpd="sng" algn="ctr">
                    <a:solidFill>
                      <a:sysClr val="windowText" lastClr="000000"/>
                    </a:solidFill>
                    <a:prstDash val="solid"/>
                    <a:miter lim="800000"/>
                  </a:ln>
                  <a:effectLst/>
                </p:spPr>
              </p:cxnSp>
              <p:cxnSp>
                <p:nvCxnSpPr>
                  <p:cNvPr id="501" name="Straight Connector 500"/>
                  <p:cNvCxnSpPr/>
                  <p:nvPr/>
                </p:nvCxnSpPr>
                <p:spPr>
                  <a:xfrm rot="5400000">
                    <a:off x="1424254" y="4768020"/>
                    <a:ext cx="72000" cy="0"/>
                  </a:xfrm>
                  <a:prstGeom prst="line">
                    <a:avLst/>
                  </a:prstGeom>
                  <a:noFill/>
                  <a:ln w="28575" cap="sq" cmpd="sng" algn="ctr">
                    <a:solidFill>
                      <a:sysClr val="windowText" lastClr="000000"/>
                    </a:solidFill>
                    <a:prstDash val="solid"/>
                    <a:miter lim="800000"/>
                  </a:ln>
                  <a:effectLst/>
                </p:spPr>
              </p:cxnSp>
              <p:cxnSp>
                <p:nvCxnSpPr>
                  <p:cNvPr id="502" name="Straight Connector 501"/>
                  <p:cNvCxnSpPr/>
                  <p:nvPr/>
                </p:nvCxnSpPr>
                <p:spPr>
                  <a:xfrm rot="5400000">
                    <a:off x="1760010" y="4768020"/>
                    <a:ext cx="72000" cy="0"/>
                  </a:xfrm>
                  <a:prstGeom prst="line">
                    <a:avLst/>
                  </a:prstGeom>
                  <a:noFill/>
                  <a:ln w="28575" cap="sq" cmpd="sng" algn="ctr">
                    <a:solidFill>
                      <a:sysClr val="windowText" lastClr="000000"/>
                    </a:solidFill>
                    <a:prstDash val="solid"/>
                    <a:miter lim="800000"/>
                  </a:ln>
                  <a:effectLst/>
                </p:spPr>
              </p:cxnSp>
              <p:cxnSp>
                <p:nvCxnSpPr>
                  <p:cNvPr id="503" name="Straight Connector 502"/>
                  <p:cNvCxnSpPr/>
                  <p:nvPr/>
                </p:nvCxnSpPr>
                <p:spPr>
                  <a:xfrm rot="5400000">
                    <a:off x="2095766" y="4768020"/>
                    <a:ext cx="72000" cy="0"/>
                  </a:xfrm>
                  <a:prstGeom prst="line">
                    <a:avLst/>
                  </a:prstGeom>
                  <a:noFill/>
                  <a:ln w="28575" cap="sq" cmpd="sng" algn="ctr">
                    <a:solidFill>
                      <a:sysClr val="windowText" lastClr="000000"/>
                    </a:solidFill>
                    <a:prstDash val="solid"/>
                    <a:miter lim="800000"/>
                  </a:ln>
                  <a:effectLst/>
                </p:spPr>
              </p:cxnSp>
              <p:cxnSp>
                <p:nvCxnSpPr>
                  <p:cNvPr id="504" name="Straight Connector 503"/>
                  <p:cNvCxnSpPr/>
                  <p:nvPr/>
                </p:nvCxnSpPr>
                <p:spPr>
                  <a:xfrm rot="5400000">
                    <a:off x="2431522" y="4768020"/>
                    <a:ext cx="72000" cy="0"/>
                  </a:xfrm>
                  <a:prstGeom prst="line">
                    <a:avLst/>
                  </a:prstGeom>
                  <a:noFill/>
                  <a:ln w="28575" cap="sq" cmpd="sng" algn="ctr">
                    <a:solidFill>
                      <a:sysClr val="windowText" lastClr="000000"/>
                    </a:solidFill>
                    <a:prstDash val="solid"/>
                    <a:miter lim="800000"/>
                  </a:ln>
                  <a:effectLst/>
                </p:spPr>
              </p:cxnSp>
              <p:cxnSp>
                <p:nvCxnSpPr>
                  <p:cNvPr id="505" name="Straight Connector 504"/>
                  <p:cNvCxnSpPr/>
                  <p:nvPr/>
                </p:nvCxnSpPr>
                <p:spPr>
                  <a:xfrm rot="5400000">
                    <a:off x="2767278" y="4768020"/>
                    <a:ext cx="72000" cy="0"/>
                  </a:xfrm>
                  <a:prstGeom prst="line">
                    <a:avLst/>
                  </a:prstGeom>
                  <a:noFill/>
                  <a:ln w="28575" cap="sq" cmpd="sng" algn="ctr">
                    <a:solidFill>
                      <a:sysClr val="windowText" lastClr="000000"/>
                    </a:solidFill>
                    <a:prstDash val="solid"/>
                    <a:miter lim="800000"/>
                  </a:ln>
                  <a:effectLst/>
                </p:spPr>
              </p:cxnSp>
              <p:cxnSp>
                <p:nvCxnSpPr>
                  <p:cNvPr id="506" name="Straight Connector 505"/>
                  <p:cNvCxnSpPr/>
                  <p:nvPr/>
                </p:nvCxnSpPr>
                <p:spPr>
                  <a:xfrm rot="5400000">
                    <a:off x="3103034" y="4768020"/>
                    <a:ext cx="72000" cy="0"/>
                  </a:xfrm>
                  <a:prstGeom prst="line">
                    <a:avLst/>
                  </a:prstGeom>
                  <a:noFill/>
                  <a:ln w="28575" cap="sq" cmpd="sng" algn="ctr">
                    <a:solidFill>
                      <a:sysClr val="windowText" lastClr="000000"/>
                    </a:solidFill>
                    <a:prstDash val="solid"/>
                    <a:miter lim="800000"/>
                  </a:ln>
                  <a:effectLst/>
                </p:spPr>
              </p:cxnSp>
              <p:cxnSp>
                <p:nvCxnSpPr>
                  <p:cNvPr id="507" name="Straight Connector 506"/>
                  <p:cNvCxnSpPr/>
                  <p:nvPr/>
                </p:nvCxnSpPr>
                <p:spPr>
                  <a:xfrm rot="5400000">
                    <a:off x="3438790" y="4768020"/>
                    <a:ext cx="72000" cy="0"/>
                  </a:xfrm>
                  <a:prstGeom prst="line">
                    <a:avLst/>
                  </a:prstGeom>
                  <a:noFill/>
                  <a:ln w="28575" cap="sq" cmpd="sng" algn="ctr">
                    <a:solidFill>
                      <a:sysClr val="windowText" lastClr="000000"/>
                    </a:solidFill>
                    <a:prstDash val="solid"/>
                    <a:miter lim="800000"/>
                  </a:ln>
                  <a:effectLst/>
                </p:spPr>
              </p:cxnSp>
              <p:cxnSp>
                <p:nvCxnSpPr>
                  <p:cNvPr id="508" name="Straight Connector 507"/>
                  <p:cNvCxnSpPr/>
                  <p:nvPr/>
                </p:nvCxnSpPr>
                <p:spPr>
                  <a:xfrm rot="5400000">
                    <a:off x="3774546" y="4768020"/>
                    <a:ext cx="72000" cy="0"/>
                  </a:xfrm>
                  <a:prstGeom prst="line">
                    <a:avLst/>
                  </a:prstGeom>
                  <a:noFill/>
                  <a:ln w="28575" cap="sq" cmpd="sng" algn="ctr">
                    <a:solidFill>
                      <a:sysClr val="windowText" lastClr="000000"/>
                    </a:solidFill>
                    <a:prstDash val="solid"/>
                    <a:miter lim="800000"/>
                  </a:ln>
                  <a:effectLst/>
                </p:spPr>
              </p:cxnSp>
            </p:grpSp>
            <p:grpSp>
              <p:nvGrpSpPr>
                <p:cNvPr id="476" name="Group 475"/>
                <p:cNvGrpSpPr/>
                <p:nvPr/>
              </p:nvGrpSpPr>
              <p:grpSpPr>
                <a:xfrm>
                  <a:off x="6851662" y="1481260"/>
                  <a:ext cx="142460" cy="1647579"/>
                  <a:chOff x="6851662" y="1481260"/>
                  <a:chExt cx="142460" cy="1647579"/>
                </a:xfrm>
              </p:grpSpPr>
              <p:sp>
                <p:nvSpPr>
                  <p:cNvPr id="494" name="TextBox 493"/>
                  <p:cNvSpPr txBox="1"/>
                  <p:nvPr/>
                </p:nvSpPr>
                <p:spPr>
                  <a:xfrm>
                    <a:off x="6851662" y="1481260"/>
                    <a:ext cx="142460" cy="163293"/>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10</a:t>
                    </a:r>
                  </a:p>
                </p:txBody>
              </p:sp>
              <p:sp>
                <p:nvSpPr>
                  <p:cNvPr id="495" name="TextBox 494"/>
                  <p:cNvSpPr txBox="1"/>
                  <p:nvPr/>
                </p:nvSpPr>
                <p:spPr>
                  <a:xfrm>
                    <a:off x="6922892" y="1778029"/>
                    <a:ext cx="71230" cy="163293"/>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8</a:t>
                    </a:r>
                  </a:p>
                </p:txBody>
              </p:sp>
              <p:sp>
                <p:nvSpPr>
                  <p:cNvPr id="496" name="TextBox 495"/>
                  <p:cNvSpPr txBox="1"/>
                  <p:nvPr/>
                </p:nvSpPr>
                <p:spPr>
                  <a:xfrm>
                    <a:off x="6922892" y="2074859"/>
                    <a:ext cx="71230" cy="163293"/>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6</a:t>
                    </a:r>
                  </a:p>
                </p:txBody>
              </p:sp>
              <p:sp>
                <p:nvSpPr>
                  <p:cNvPr id="497" name="TextBox 496"/>
                  <p:cNvSpPr txBox="1"/>
                  <p:nvPr/>
                </p:nvSpPr>
                <p:spPr>
                  <a:xfrm>
                    <a:off x="6922892" y="2965546"/>
                    <a:ext cx="71230" cy="163293"/>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0</a:t>
                    </a:r>
                  </a:p>
                </p:txBody>
              </p:sp>
              <p:sp>
                <p:nvSpPr>
                  <p:cNvPr id="498" name="TextBox 497"/>
                  <p:cNvSpPr txBox="1"/>
                  <p:nvPr/>
                </p:nvSpPr>
                <p:spPr>
                  <a:xfrm>
                    <a:off x="6922892" y="2371754"/>
                    <a:ext cx="71230" cy="163293"/>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4</a:t>
                    </a:r>
                  </a:p>
                </p:txBody>
              </p:sp>
              <p:sp>
                <p:nvSpPr>
                  <p:cNvPr id="499" name="TextBox 498"/>
                  <p:cNvSpPr txBox="1"/>
                  <p:nvPr/>
                </p:nvSpPr>
                <p:spPr>
                  <a:xfrm>
                    <a:off x="6922892" y="2668649"/>
                    <a:ext cx="71230" cy="163293"/>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2</a:t>
                    </a:r>
                  </a:p>
                </p:txBody>
              </p:sp>
            </p:grpSp>
            <p:grpSp>
              <p:nvGrpSpPr>
                <p:cNvPr id="477" name="Group 476"/>
                <p:cNvGrpSpPr/>
                <p:nvPr/>
              </p:nvGrpSpPr>
              <p:grpSpPr>
                <a:xfrm>
                  <a:off x="7033042" y="1562382"/>
                  <a:ext cx="72000" cy="1479545"/>
                  <a:chOff x="7033042" y="1562382"/>
                  <a:chExt cx="72000" cy="1479545"/>
                </a:xfrm>
              </p:grpSpPr>
              <p:cxnSp>
                <p:nvCxnSpPr>
                  <p:cNvPr id="488" name="Straight Connector 487"/>
                  <p:cNvCxnSpPr/>
                  <p:nvPr/>
                </p:nvCxnSpPr>
                <p:spPr>
                  <a:xfrm rot="10800000">
                    <a:off x="7033042" y="3041927"/>
                    <a:ext cx="72000" cy="0"/>
                  </a:xfrm>
                  <a:prstGeom prst="line">
                    <a:avLst/>
                  </a:prstGeom>
                  <a:noFill/>
                  <a:ln w="28575" cap="sq" cmpd="sng" algn="ctr">
                    <a:solidFill>
                      <a:sysClr val="windowText" lastClr="000000"/>
                    </a:solidFill>
                    <a:prstDash val="solid"/>
                    <a:miter lim="800000"/>
                  </a:ln>
                  <a:effectLst/>
                </p:spPr>
              </p:cxnSp>
              <p:cxnSp>
                <p:nvCxnSpPr>
                  <p:cNvPr id="489" name="Straight Connector 488"/>
                  <p:cNvCxnSpPr/>
                  <p:nvPr/>
                </p:nvCxnSpPr>
                <p:spPr>
                  <a:xfrm rot="10800000">
                    <a:off x="7033042" y="2154200"/>
                    <a:ext cx="72000" cy="0"/>
                  </a:xfrm>
                  <a:prstGeom prst="line">
                    <a:avLst/>
                  </a:prstGeom>
                  <a:noFill/>
                  <a:ln w="28575" cap="sq" cmpd="sng" algn="ctr">
                    <a:solidFill>
                      <a:sysClr val="windowText" lastClr="000000"/>
                    </a:solidFill>
                    <a:prstDash val="solid"/>
                    <a:miter lim="800000"/>
                  </a:ln>
                  <a:effectLst/>
                </p:spPr>
              </p:cxnSp>
              <p:cxnSp>
                <p:nvCxnSpPr>
                  <p:cNvPr id="490" name="Straight Connector 489"/>
                  <p:cNvCxnSpPr/>
                  <p:nvPr/>
                </p:nvCxnSpPr>
                <p:spPr>
                  <a:xfrm rot="10800000">
                    <a:off x="7033042" y="2450109"/>
                    <a:ext cx="72000" cy="0"/>
                  </a:xfrm>
                  <a:prstGeom prst="line">
                    <a:avLst/>
                  </a:prstGeom>
                  <a:noFill/>
                  <a:ln w="28575" cap="sq" cmpd="sng" algn="ctr">
                    <a:solidFill>
                      <a:sysClr val="windowText" lastClr="000000"/>
                    </a:solidFill>
                    <a:prstDash val="solid"/>
                    <a:miter lim="800000"/>
                  </a:ln>
                  <a:effectLst/>
                </p:spPr>
              </p:cxnSp>
              <p:cxnSp>
                <p:nvCxnSpPr>
                  <p:cNvPr id="491" name="Straight Connector 490"/>
                  <p:cNvCxnSpPr/>
                  <p:nvPr/>
                </p:nvCxnSpPr>
                <p:spPr>
                  <a:xfrm rot="10800000">
                    <a:off x="7033042" y="1562382"/>
                    <a:ext cx="72000" cy="0"/>
                  </a:xfrm>
                  <a:prstGeom prst="line">
                    <a:avLst/>
                  </a:prstGeom>
                  <a:noFill/>
                  <a:ln w="28575" cap="sq" cmpd="sng" algn="ctr">
                    <a:solidFill>
                      <a:sysClr val="windowText" lastClr="000000"/>
                    </a:solidFill>
                    <a:prstDash val="solid"/>
                    <a:miter lim="800000"/>
                  </a:ln>
                  <a:effectLst/>
                </p:spPr>
              </p:cxnSp>
              <p:cxnSp>
                <p:nvCxnSpPr>
                  <p:cNvPr id="492" name="Straight Connector 491"/>
                  <p:cNvCxnSpPr/>
                  <p:nvPr/>
                </p:nvCxnSpPr>
                <p:spPr>
                  <a:xfrm rot="10800000">
                    <a:off x="7033042" y="1858291"/>
                    <a:ext cx="72000" cy="0"/>
                  </a:xfrm>
                  <a:prstGeom prst="line">
                    <a:avLst/>
                  </a:prstGeom>
                  <a:noFill/>
                  <a:ln w="28575" cap="sq" cmpd="sng" algn="ctr">
                    <a:solidFill>
                      <a:sysClr val="windowText" lastClr="000000"/>
                    </a:solidFill>
                    <a:prstDash val="solid"/>
                    <a:miter lim="800000"/>
                  </a:ln>
                  <a:effectLst/>
                </p:spPr>
              </p:cxnSp>
              <p:cxnSp>
                <p:nvCxnSpPr>
                  <p:cNvPr id="493" name="Straight Connector 492"/>
                  <p:cNvCxnSpPr/>
                  <p:nvPr/>
                </p:nvCxnSpPr>
                <p:spPr>
                  <a:xfrm rot="10800000">
                    <a:off x="7033042" y="2746018"/>
                    <a:ext cx="72000" cy="0"/>
                  </a:xfrm>
                  <a:prstGeom prst="line">
                    <a:avLst/>
                  </a:prstGeom>
                  <a:noFill/>
                  <a:ln w="28575" cap="sq" cmpd="sng" algn="ctr">
                    <a:solidFill>
                      <a:sysClr val="windowText" lastClr="000000"/>
                    </a:solidFill>
                    <a:prstDash val="solid"/>
                    <a:miter lim="800000"/>
                  </a:ln>
                  <a:effectLst/>
                </p:spPr>
              </p:cxnSp>
            </p:grpSp>
            <p:grpSp>
              <p:nvGrpSpPr>
                <p:cNvPr id="478" name="Group 477"/>
                <p:cNvGrpSpPr/>
                <p:nvPr/>
              </p:nvGrpSpPr>
              <p:grpSpPr>
                <a:xfrm>
                  <a:off x="7159050" y="3226769"/>
                  <a:ext cx="2791913" cy="163293"/>
                  <a:chOff x="7159050" y="3226769"/>
                  <a:chExt cx="2791913" cy="163293"/>
                </a:xfrm>
              </p:grpSpPr>
              <p:sp>
                <p:nvSpPr>
                  <p:cNvPr id="479" name="TextBox 478"/>
                  <p:cNvSpPr txBox="1"/>
                  <p:nvPr/>
                </p:nvSpPr>
                <p:spPr>
                  <a:xfrm>
                    <a:off x="7159050" y="3226769"/>
                    <a:ext cx="71230" cy="163293"/>
                  </a:xfrm>
                  <a:prstGeom prst="rect">
                    <a:avLst/>
                  </a:prstGeom>
                  <a:noFill/>
                </p:spPr>
                <p:txBody>
                  <a:bodyPr wrap="none" lIns="0" tIns="0" rIns="0" bIns="0"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0</a:t>
                    </a:r>
                  </a:p>
                </p:txBody>
              </p:sp>
              <p:sp>
                <p:nvSpPr>
                  <p:cNvPr id="480" name="TextBox 479"/>
                  <p:cNvSpPr txBox="1"/>
                  <p:nvPr/>
                </p:nvSpPr>
                <p:spPr>
                  <a:xfrm>
                    <a:off x="7795990"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24</a:t>
                    </a:r>
                  </a:p>
                </p:txBody>
              </p:sp>
              <p:sp>
                <p:nvSpPr>
                  <p:cNvPr id="481" name="TextBox 480"/>
                  <p:cNvSpPr txBox="1"/>
                  <p:nvPr/>
                </p:nvSpPr>
                <p:spPr>
                  <a:xfrm>
                    <a:off x="8467514"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48</a:t>
                    </a:r>
                  </a:p>
                </p:txBody>
              </p:sp>
              <p:sp>
                <p:nvSpPr>
                  <p:cNvPr id="482" name="TextBox 481"/>
                  <p:cNvSpPr txBox="1"/>
                  <p:nvPr/>
                </p:nvSpPr>
                <p:spPr>
                  <a:xfrm>
                    <a:off x="9139038"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72</a:t>
                    </a:r>
                  </a:p>
                </p:txBody>
              </p:sp>
              <p:sp>
                <p:nvSpPr>
                  <p:cNvPr id="483" name="TextBox 482"/>
                  <p:cNvSpPr txBox="1"/>
                  <p:nvPr/>
                </p:nvSpPr>
                <p:spPr>
                  <a:xfrm>
                    <a:off x="7460228"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12</a:t>
                    </a:r>
                  </a:p>
                </p:txBody>
              </p:sp>
              <p:sp>
                <p:nvSpPr>
                  <p:cNvPr id="484" name="TextBox 483"/>
                  <p:cNvSpPr txBox="1"/>
                  <p:nvPr/>
                </p:nvSpPr>
                <p:spPr>
                  <a:xfrm>
                    <a:off x="8131752"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36</a:t>
                    </a:r>
                  </a:p>
                </p:txBody>
              </p:sp>
              <p:sp>
                <p:nvSpPr>
                  <p:cNvPr id="485" name="TextBox 484"/>
                  <p:cNvSpPr txBox="1"/>
                  <p:nvPr/>
                </p:nvSpPr>
                <p:spPr>
                  <a:xfrm>
                    <a:off x="8803276"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60</a:t>
                    </a:r>
                  </a:p>
                </p:txBody>
              </p:sp>
              <p:sp>
                <p:nvSpPr>
                  <p:cNvPr id="486" name="TextBox 485"/>
                  <p:cNvSpPr txBox="1"/>
                  <p:nvPr/>
                </p:nvSpPr>
                <p:spPr>
                  <a:xfrm>
                    <a:off x="9474800"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84</a:t>
                    </a:r>
                  </a:p>
                </p:txBody>
              </p:sp>
              <p:sp>
                <p:nvSpPr>
                  <p:cNvPr id="487" name="TextBox 486"/>
                  <p:cNvSpPr txBox="1"/>
                  <p:nvPr/>
                </p:nvSpPr>
                <p:spPr>
                  <a:xfrm>
                    <a:off x="9810563" y="3240471"/>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96</a:t>
                    </a:r>
                  </a:p>
                </p:txBody>
              </p:sp>
            </p:grpSp>
          </p:grpSp>
          <p:grpSp>
            <p:nvGrpSpPr>
              <p:cNvPr id="470" name="Group 469"/>
              <p:cNvGrpSpPr/>
              <p:nvPr/>
            </p:nvGrpSpPr>
            <p:grpSpPr>
              <a:xfrm>
                <a:off x="7189665" y="2093699"/>
                <a:ext cx="3009952" cy="947841"/>
                <a:chOff x="9975850" y="2028825"/>
                <a:chExt cx="3690515" cy="1350963"/>
              </a:xfrm>
            </p:grpSpPr>
            <p:sp>
              <p:nvSpPr>
                <p:cNvPr id="471" name="Freeform 15"/>
                <p:cNvSpPr>
                  <a:spLocks/>
                </p:cNvSpPr>
                <p:nvPr/>
              </p:nvSpPr>
              <p:spPr bwMode="auto">
                <a:xfrm>
                  <a:off x="9975850" y="2028825"/>
                  <a:ext cx="3541713" cy="1350963"/>
                </a:xfrm>
                <a:custGeom>
                  <a:avLst/>
                  <a:gdLst>
                    <a:gd name="T0" fmla="*/ 246 w 2231"/>
                    <a:gd name="T1" fmla="*/ 851 h 851"/>
                    <a:gd name="T2" fmla="*/ 250 w 2231"/>
                    <a:gd name="T3" fmla="*/ 849 h 851"/>
                    <a:gd name="T4" fmla="*/ 254 w 2231"/>
                    <a:gd name="T5" fmla="*/ 841 h 851"/>
                    <a:gd name="T6" fmla="*/ 256 w 2231"/>
                    <a:gd name="T7" fmla="*/ 827 h 851"/>
                    <a:gd name="T8" fmla="*/ 260 w 2231"/>
                    <a:gd name="T9" fmla="*/ 819 h 851"/>
                    <a:gd name="T10" fmla="*/ 380 w 2231"/>
                    <a:gd name="T11" fmla="*/ 735 h 851"/>
                    <a:gd name="T12" fmla="*/ 480 w 2231"/>
                    <a:gd name="T13" fmla="*/ 715 h 851"/>
                    <a:gd name="T14" fmla="*/ 500 w 2231"/>
                    <a:gd name="T15" fmla="*/ 701 h 851"/>
                    <a:gd name="T16" fmla="*/ 518 w 2231"/>
                    <a:gd name="T17" fmla="*/ 681 h 851"/>
                    <a:gd name="T18" fmla="*/ 522 w 2231"/>
                    <a:gd name="T19" fmla="*/ 647 h 851"/>
                    <a:gd name="T20" fmla="*/ 686 w 2231"/>
                    <a:gd name="T21" fmla="*/ 611 h 851"/>
                    <a:gd name="T22" fmla="*/ 766 w 2231"/>
                    <a:gd name="T23" fmla="*/ 597 h 851"/>
                    <a:gd name="T24" fmla="*/ 776 w 2231"/>
                    <a:gd name="T25" fmla="*/ 557 h 851"/>
                    <a:gd name="T26" fmla="*/ 784 w 2231"/>
                    <a:gd name="T27" fmla="*/ 539 h 851"/>
                    <a:gd name="T28" fmla="*/ 826 w 2231"/>
                    <a:gd name="T29" fmla="*/ 523 h 851"/>
                    <a:gd name="T30" fmla="*/ 1040 w 2231"/>
                    <a:gd name="T31" fmla="*/ 503 h 851"/>
                    <a:gd name="T32" fmla="*/ 1044 w 2231"/>
                    <a:gd name="T33" fmla="*/ 445 h 851"/>
                    <a:gd name="T34" fmla="*/ 1299 w 2231"/>
                    <a:gd name="T35" fmla="*/ 429 h 851"/>
                    <a:gd name="T36" fmla="*/ 1303 w 2231"/>
                    <a:gd name="T37" fmla="*/ 414 h 851"/>
                    <a:gd name="T38" fmla="*/ 1307 w 2231"/>
                    <a:gd name="T39" fmla="*/ 410 h 851"/>
                    <a:gd name="T40" fmla="*/ 1327 w 2231"/>
                    <a:gd name="T41" fmla="*/ 372 h 851"/>
                    <a:gd name="T42" fmla="*/ 1559 w 2231"/>
                    <a:gd name="T43" fmla="*/ 352 h 851"/>
                    <a:gd name="T44" fmla="*/ 1563 w 2231"/>
                    <a:gd name="T45" fmla="*/ 334 h 851"/>
                    <a:gd name="T46" fmla="*/ 1565 w 2231"/>
                    <a:gd name="T47" fmla="*/ 312 h 851"/>
                    <a:gd name="T48" fmla="*/ 1589 w 2231"/>
                    <a:gd name="T49" fmla="*/ 290 h 851"/>
                    <a:gd name="T50" fmla="*/ 1813 w 2231"/>
                    <a:gd name="T51" fmla="*/ 272 h 851"/>
                    <a:gd name="T52" fmla="*/ 1815 w 2231"/>
                    <a:gd name="T53" fmla="*/ 254 h 851"/>
                    <a:gd name="T54" fmla="*/ 1821 w 2231"/>
                    <a:gd name="T55" fmla="*/ 234 h 851"/>
                    <a:gd name="T56" fmla="*/ 1825 w 2231"/>
                    <a:gd name="T57" fmla="*/ 212 h 851"/>
                    <a:gd name="T58" fmla="*/ 1829 w 2231"/>
                    <a:gd name="T59" fmla="*/ 190 h 851"/>
                    <a:gd name="T60" fmla="*/ 2085 w 2231"/>
                    <a:gd name="T61" fmla="*/ 124 h 851"/>
                    <a:gd name="T62" fmla="*/ 2089 w 2231"/>
                    <a:gd name="T63"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1" h="851">
                      <a:moveTo>
                        <a:pt x="0" y="851"/>
                      </a:moveTo>
                      <a:lnTo>
                        <a:pt x="246" y="851"/>
                      </a:lnTo>
                      <a:lnTo>
                        <a:pt x="246" y="849"/>
                      </a:lnTo>
                      <a:lnTo>
                        <a:pt x="250" y="849"/>
                      </a:lnTo>
                      <a:lnTo>
                        <a:pt x="250" y="841"/>
                      </a:lnTo>
                      <a:lnTo>
                        <a:pt x="254" y="841"/>
                      </a:lnTo>
                      <a:lnTo>
                        <a:pt x="254" y="827"/>
                      </a:lnTo>
                      <a:lnTo>
                        <a:pt x="256" y="827"/>
                      </a:lnTo>
                      <a:lnTo>
                        <a:pt x="256" y="819"/>
                      </a:lnTo>
                      <a:lnTo>
                        <a:pt x="260" y="819"/>
                      </a:lnTo>
                      <a:lnTo>
                        <a:pt x="260" y="735"/>
                      </a:lnTo>
                      <a:lnTo>
                        <a:pt x="380" y="735"/>
                      </a:lnTo>
                      <a:lnTo>
                        <a:pt x="380" y="715"/>
                      </a:lnTo>
                      <a:lnTo>
                        <a:pt x="480" y="715"/>
                      </a:lnTo>
                      <a:lnTo>
                        <a:pt x="480" y="701"/>
                      </a:lnTo>
                      <a:lnTo>
                        <a:pt x="500" y="701"/>
                      </a:lnTo>
                      <a:lnTo>
                        <a:pt x="500" y="681"/>
                      </a:lnTo>
                      <a:lnTo>
                        <a:pt x="518" y="681"/>
                      </a:lnTo>
                      <a:lnTo>
                        <a:pt x="518" y="647"/>
                      </a:lnTo>
                      <a:lnTo>
                        <a:pt x="522" y="647"/>
                      </a:lnTo>
                      <a:lnTo>
                        <a:pt x="522" y="611"/>
                      </a:lnTo>
                      <a:lnTo>
                        <a:pt x="686" y="611"/>
                      </a:lnTo>
                      <a:lnTo>
                        <a:pt x="686" y="597"/>
                      </a:lnTo>
                      <a:lnTo>
                        <a:pt x="766" y="597"/>
                      </a:lnTo>
                      <a:lnTo>
                        <a:pt x="766" y="557"/>
                      </a:lnTo>
                      <a:lnTo>
                        <a:pt x="776" y="557"/>
                      </a:lnTo>
                      <a:lnTo>
                        <a:pt x="776" y="539"/>
                      </a:lnTo>
                      <a:lnTo>
                        <a:pt x="784" y="539"/>
                      </a:lnTo>
                      <a:lnTo>
                        <a:pt x="784" y="523"/>
                      </a:lnTo>
                      <a:lnTo>
                        <a:pt x="826" y="523"/>
                      </a:lnTo>
                      <a:lnTo>
                        <a:pt x="826" y="503"/>
                      </a:lnTo>
                      <a:lnTo>
                        <a:pt x="1040" y="503"/>
                      </a:lnTo>
                      <a:lnTo>
                        <a:pt x="1040" y="445"/>
                      </a:lnTo>
                      <a:lnTo>
                        <a:pt x="1044" y="445"/>
                      </a:lnTo>
                      <a:lnTo>
                        <a:pt x="1044" y="429"/>
                      </a:lnTo>
                      <a:lnTo>
                        <a:pt x="1299" y="429"/>
                      </a:lnTo>
                      <a:lnTo>
                        <a:pt x="1299" y="414"/>
                      </a:lnTo>
                      <a:lnTo>
                        <a:pt x="1303" y="414"/>
                      </a:lnTo>
                      <a:lnTo>
                        <a:pt x="1303" y="410"/>
                      </a:lnTo>
                      <a:lnTo>
                        <a:pt x="1307" y="410"/>
                      </a:lnTo>
                      <a:lnTo>
                        <a:pt x="1307" y="372"/>
                      </a:lnTo>
                      <a:lnTo>
                        <a:pt x="1327" y="372"/>
                      </a:lnTo>
                      <a:lnTo>
                        <a:pt x="1327" y="352"/>
                      </a:lnTo>
                      <a:lnTo>
                        <a:pt x="1559" y="352"/>
                      </a:lnTo>
                      <a:lnTo>
                        <a:pt x="1559" y="334"/>
                      </a:lnTo>
                      <a:lnTo>
                        <a:pt x="1563" y="334"/>
                      </a:lnTo>
                      <a:lnTo>
                        <a:pt x="1563" y="312"/>
                      </a:lnTo>
                      <a:lnTo>
                        <a:pt x="1565" y="312"/>
                      </a:lnTo>
                      <a:lnTo>
                        <a:pt x="1565" y="290"/>
                      </a:lnTo>
                      <a:lnTo>
                        <a:pt x="1589" y="290"/>
                      </a:lnTo>
                      <a:lnTo>
                        <a:pt x="1589" y="272"/>
                      </a:lnTo>
                      <a:lnTo>
                        <a:pt x="1813" y="272"/>
                      </a:lnTo>
                      <a:lnTo>
                        <a:pt x="1813" y="254"/>
                      </a:lnTo>
                      <a:lnTo>
                        <a:pt x="1815" y="254"/>
                      </a:lnTo>
                      <a:lnTo>
                        <a:pt x="1821" y="254"/>
                      </a:lnTo>
                      <a:lnTo>
                        <a:pt x="1821" y="234"/>
                      </a:lnTo>
                      <a:lnTo>
                        <a:pt x="1825" y="234"/>
                      </a:lnTo>
                      <a:lnTo>
                        <a:pt x="1825" y="212"/>
                      </a:lnTo>
                      <a:lnTo>
                        <a:pt x="1829" y="212"/>
                      </a:lnTo>
                      <a:lnTo>
                        <a:pt x="1829" y="190"/>
                      </a:lnTo>
                      <a:lnTo>
                        <a:pt x="2085" y="190"/>
                      </a:lnTo>
                      <a:lnTo>
                        <a:pt x="2085" y="124"/>
                      </a:lnTo>
                      <a:lnTo>
                        <a:pt x="2089" y="124"/>
                      </a:lnTo>
                      <a:lnTo>
                        <a:pt x="2089" y="0"/>
                      </a:lnTo>
                      <a:lnTo>
                        <a:pt x="2231" y="0"/>
                      </a:lnTo>
                    </a:path>
                  </a:pathLst>
                </a:custGeom>
                <a:noFill/>
                <a:ln w="19050" cap="sq">
                  <a:solidFill>
                    <a:srgbClr val="FFC72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0000"/>
                    </a:solidFill>
                    <a:effectLst/>
                    <a:uLnTx/>
                    <a:uFillTx/>
                  </a:endParaRPr>
                </a:p>
              </p:txBody>
            </p:sp>
            <p:sp>
              <p:nvSpPr>
                <p:cNvPr id="472" name="Freeform 16"/>
                <p:cNvSpPr>
                  <a:spLocks/>
                </p:cNvSpPr>
                <p:nvPr/>
              </p:nvSpPr>
              <p:spPr bwMode="auto">
                <a:xfrm>
                  <a:off x="9975850" y="2913063"/>
                  <a:ext cx="3690515" cy="466725"/>
                </a:xfrm>
                <a:custGeom>
                  <a:avLst/>
                  <a:gdLst>
                    <a:gd name="T0" fmla="*/ 0 w 2333"/>
                    <a:gd name="T1" fmla="*/ 294 h 294"/>
                    <a:gd name="T2" fmla="*/ 190 w 2333"/>
                    <a:gd name="T3" fmla="*/ 294 h 294"/>
                    <a:gd name="T4" fmla="*/ 190 w 2333"/>
                    <a:gd name="T5" fmla="*/ 280 h 294"/>
                    <a:gd name="T6" fmla="*/ 214 w 2333"/>
                    <a:gd name="T7" fmla="*/ 280 h 294"/>
                    <a:gd name="T8" fmla="*/ 214 w 2333"/>
                    <a:gd name="T9" fmla="*/ 264 h 294"/>
                    <a:gd name="T10" fmla="*/ 252 w 2333"/>
                    <a:gd name="T11" fmla="*/ 264 h 294"/>
                    <a:gd name="T12" fmla="*/ 252 w 2333"/>
                    <a:gd name="T13" fmla="*/ 244 h 294"/>
                    <a:gd name="T14" fmla="*/ 256 w 2333"/>
                    <a:gd name="T15" fmla="*/ 244 h 294"/>
                    <a:gd name="T16" fmla="*/ 256 w 2333"/>
                    <a:gd name="T17" fmla="*/ 212 h 294"/>
                    <a:gd name="T18" fmla="*/ 264 w 2333"/>
                    <a:gd name="T19" fmla="*/ 212 h 294"/>
                    <a:gd name="T20" fmla="*/ 264 w 2333"/>
                    <a:gd name="T21" fmla="*/ 194 h 294"/>
                    <a:gd name="T22" fmla="*/ 520 w 2333"/>
                    <a:gd name="T23" fmla="*/ 194 h 294"/>
                    <a:gd name="T24" fmla="*/ 520 w 2333"/>
                    <a:gd name="T25" fmla="*/ 178 h 294"/>
                    <a:gd name="T26" fmla="*/ 774 w 2333"/>
                    <a:gd name="T27" fmla="*/ 178 h 294"/>
                    <a:gd name="T28" fmla="*/ 774 w 2333"/>
                    <a:gd name="T29" fmla="*/ 162 h 294"/>
                    <a:gd name="T30" fmla="*/ 802 w 2333"/>
                    <a:gd name="T31" fmla="*/ 162 h 294"/>
                    <a:gd name="T32" fmla="*/ 802 w 2333"/>
                    <a:gd name="T33" fmla="*/ 144 h 294"/>
                    <a:gd name="T34" fmla="*/ 1036 w 2333"/>
                    <a:gd name="T35" fmla="*/ 144 h 294"/>
                    <a:gd name="T36" fmla="*/ 1036 w 2333"/>
                    <a:gd name="T37" fmla="*/ 128 h 294"/>
                    <a:gd name="T38" fmla="*/ 1299 w 2333"/>
                    <a:gd name="T39" fmla="*/ 128 h 294"/>
                    <a:gd name="T40" fmla="*/ 1299 w 2333"/>
                    <a:gd name="T41" fmla="*/ 108 h 294"/>
                    <a:gd name="T42" fmla="*/ 1449 w 2333"/>
                    <a:gd name="T43" fmla="*/ 108 h 294"/>
                    <a:gd name="T44" fmla="*/ 1449 w 2333"/>
                    <a:gd name="T45" fmla="*/ 90 h 294"/>
                    <a:gd name="T46" fmla="*/ 1557 w 2333"/>
                    <a:gd name="T47" fmla="*/ 90 h 294"/>
                    <a:gd name="T48" fmla="*/ 1557 w 2333"/>
                    <a:gd name="T49" fmla="*/ 74 h 294"/>
                    <a:gd name="T50" fmla="*/ 1655 w 2333"/>
                    <a:gd name="T51" fmla="*/ 74 h 294"/>
                    <a:gd name="T52" fmla="*/ 1655 w 2333"/>
                    <a:gd name="T53" fmla="*/ 54 h 294"/>
                    <a:gd name="T54" fmla="*/ 1733 w 2333"/>
                    <a:gd name="T55" fmla="*/ 54 h 294"/>
                    <a:gd name="T56" fmla="*/ 1733 w 2333"/>
                    <a:gd name="T57" fmla="*/ 34 h 294"/>
                    <a:gd name="T58" fmla="*/ 1829 w 2333"/>
                    <a:gd name="T59" fmla="*/ 34 h 294"/>
                    <a:gd name="T60" fmla="*/ 1829 w 2333"/>
                    <a:gd name="T61" fmla="*/ 20 h 294"/>
                    <a:gd name="T62" fmla="*/ 2063 w 2333"/>
                    <a:gd name="T63" fmla="*/ 20 h 294"/>
                    <a:gd name="T64" fmla="*/ 2063 w 2333"/>
                    <a:gd name="T65" fmla="*/ 0 h 294"/>
                    <a:gd name="T66" fmla="*/ 2333 w 2333"/>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33" h="294">
                      <a:moveTo>
                        <a:pt x="0" y="294"/>
                      </a:moveTo>
                      <a:lnTo>
                        <a:pt x="190" y="294"/>
                      </a:lnTo>
                      <a:lnTo>
                        <a:pt x="190" y="280"/>
                      </a:lnTo>
                      <a:lnTo>
                        <a:pt x="214" y="280"/>
                      </a:lnTo>
                      <a:lnTo>
                        <a:pt x="214" y="264"/>
                      </a:lnTo>
                      <a:lnTo>
                        <a:pt x="252" y="264"/>
                      </a:lnTo>
                      <a:lnTo>
                        <a:pt x="252" y="244"/>
                      </a:lnTo>
                      <a:lnTo>
                        <a:pt x="256" y="244"/>
                      </a:lnTo>
                      <a:lnTo>
                        <a:pt x="256" y="212"/>
                      </a:lnTo>
                      <a:lnTo>
                        <a:pt x="264" y="212"/>
                      </a:lnTo>
                      <a:lnTo>
                        <a:pt x="264" y="194"/>
                      </a:lnTo>
                      <a:lnTo>
                        <a:pt x="520" y="194"/>
                      </a:lnTo>
                      <a:lnTo>
                        <a:pt x="520" y="178"/>
                      </a:lnTo>
                      <a:lnTo>
                        <a:pt x="774" y="178"/>
                      </a:lnTo>
                      <a:lnTo>
                        <a:pt x="774" y="162"/>
                      </a:lnTo>
                      <a:lnTo>
                        <a:pt x="802" y="162"/>
                      </a:lnTo>
                      <a:lnTo>
                        <a:pt x="802" y="144"/>
                      </a:lnTo>
                      <a:lnTo>
                        <a:pt x="1036" y="144"/>
                      </a:lnTo>
                      <a:lnTo>
                        <a:pt x="1036" y="128"/>
                      </a:lnTo>
                      <a:lnTo>
                        <a:pt x="1299" y="128"/>
                      </a:lnTo>
                      <a:lnTo>
                        <a:pt x="1299" y="108"/>
                      </a:lnTo>
                      <a:lnTo>
                        <a:pt x="1449" y="108"/>
                      </a:lnTo>
                      <a:lnTo>
                        <a:pt x="1449" y="90"/>
                      </a:lnTo>
                      <a:lnTo>
                        <a:pt x="1557" y="90"/>
                      </a:lnTo>
                      <a:lnTo>
                        <a:pt x="1557" y="74"/>
                      </a:lnTo>
                      <a:lnTo>
                        <a:pt x="1655" y="74"/>
                      </a:lnTo>
                      <a:lnTo>
                        <a:pt x="1655" y="54"/>
                      </a:lnTo>
                      <a:lnTo>
                        <a:pt x="1733" y="54"/>
                      </a:lnTo>
                      <a:lnTo>
                        <a:pt x="1733" y="34"/>
                      </a:lnTo>
                      <a:lnTo>
                        <a:pt x="1829" y="34"/>
                      </a:lnTo>
                      <a:lnTo>
                        <a:pt x="1829" y="20"/>
                      </a:lnTo>
                      <a:lnTo>
                        <a:pt x="2063" y="20"/>
                      </a:lnTo>
                      <a:lnTo>
                        <a:pt x="2063" y="0"/>
                      </a:lnTo>
                      <a:lnTo>
                        <a:pt x="2333" y="0"/>
                      </a:lnTo>
                    </a:path>
                  </a:pathLst>
                </a:custGeom>
                <a:noFill/>
                <a:ln w="19050" cap="sq">
                  <a:solidFill>
                    <a:srgbClr val="1471D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0000"/>
                    </a:solidFill>
                    <a:effectLst/>
                    <a:uLnTx/>
                    <a:uFillTx/>
                  </a:endParaRPr>
                </a:p>
              </p:txBody>
            </p:sp>
          </p:grpSp>
        </p:grpSp>
        <p:grpSp>
          <p:nvGrpSpPr>
            <p:cNvPr id="418" name="Group 417"/>
            <p:cNvGrpSpPr/>
            <p:nvPr/>
          </p:nvGrpSpPr>
          <p:grpSpPr>
            <a:xfrm>
              <a:off x="4709515" y="2202392"/>
              <a:ext cx="3846431" cy="2249891"/>
              <a:chOff x="6740322" y="3972050"/>
              <a:chExt cx="3846431" cy="2249891"/>
            </a:xfrm>
          </p:grpSpPr>
          <p:sp>
            <p:nvSpPr>
              <p:cNvPr id="419" name="TextBox 418"/>
              <p:cNvSpPr txBox="1"/>
              <p:nvPr/>
            </p:nvSpPr>
            <p:spPr>
              <a:xfrm>
                <a:off x="6740322" y="6058648"/>
                <a:ext cx="3846431" cy="163293"/>
              </a:xfrm>
              <a:prstGeom prst="rect">
                <a:avLst/>
              </a:prstGeom>
              <a:noFill/>
            </p:spPr>
            <p:txBody>
              <a:bodyPr wrap="none" lIns="0" tIns="0" rIns="0" bIns="0"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bs-Latn-BA" sz="1200" b="1" i="0" u="none" strike="noStrike" kern="0" cap="none" spc="0" normalizeH="0" baseline="0" noProof="0" dirty="0" smtClean="0">
                    <a:ln>
                      <a:noFill/>
                    </a:ln>
                    <a:solidFill>
                      <a:sysClr val="windowText" lastClr="000000"/>
                    </a:solidFill>
                    <a:effectLst/>
                    <a:uLnTx/>
                    <a:uFillTx/>
                  </a:rPr>
                  <a:t>Vrijeme do</a:t>
                </a:r>
                <a:r>
                  <a:rPr kumimoji="0" lang="en-GB" sz="1200" b="1" i="0" u="none" strike="noStrike" kern="0" cap="none" spc="0" normalizeH="0" baseline="0" noProof="0" dirty="0" smtClean="0">
                    <a:ln>
                      <a:noFill/>
                    </a:ln>
                    <a:solidFill>
                      <a:sysClr val="windowText" lastClr="000000"/>
                    </a:solidFill>
                    <a:effectLst/>
                    <a:uLnTx/>
                    <a:uFillTx/>
                  </a:rPr>
                  <a:t> 24-</a:t>
                </a:r>
                <a:r>
                  <a:rPr kumimoji="0" lang="bs-Latn-BA" sz="1200" b="1" i="0" u="none" strike="noStrike" kern="0" cap="none" spc="0" normalizeH="0" baseline="0" noProof="0" dirty="0" smtClean="0">
                    <a:ln>
                      <a:noFill/>
                    </a:ln>
                    <a:solidFill>
                      <a:sysClr val="windowText" lastClr="000000"/>
                    </a:solidFill>
                    <a:effectLst/>
                    <a:uLnTx/>
                    <a:uFillTx/>
                  </a:rPr>
                  <a:t>sedmičnog potvrđenog E</a:t>
                </a:r>
                <a:r>
                  <a:rPr kumimoji="0" lang="en-GB" sz="1200" b="1" i="0" u="none" strike="noStrike" kern="0" cap="none" spc="0" normalizeH="0" baseline="0" noProof="0" dirty="0" smtClean="0">
                    <a:ln>
                      <a:noFill/>
                    </a:ln>
                    <a:solidFill>
                      <a:sysClr val="windowText" lastClr="000000"/>
                    </a:solidFill>
                    <a:effectLst/>
                    <a:uLnTx/>
                    <a:uFillTx/>
                  </a:rPr>
                  <a:t>DSS </a:t>
                </a:r>
                <a:r>
                  <a:rPr kumimoji="0" lang="en-GB" sz="1200" b="1" i="0" u="none" strike="noStrike" kern="0" cap="none" spc="0" normalizeH="0" baseline="0" noProof="0" dirty="0">
                    <a:ln>
                      <a:noFill/>
                    </a:ln>
                    <a:solidFill>
                      <a:sysClr val="windowText" lastClr="000000"/>
                    </a:solidFill>
                    <a:effectLst/>
                    <a:uLnTx/>
                    <a:uFillTx/>
                  </a:rPr>
                  <a:t>6.0 </a:t>
                </a:r>
                <a:r>
                  <a:rPr kumimoji="0" lang="en-GB" sz="1200" b="1" i="0" u="none" strike="noStrike" kern="0" cap="none" spc="0" normalizeH="0" baseline="0" noProof="0" dirty="0" smtClean="0">
                    <a:ln>
                      <a:noFill/>
                    </a:ln>
                    <a:solidFill>
                      <a:sysClr val="windowText" lastClr="000000"/>
                    </a:solidFill>
                    <a:effectLst/>
                    <a:uLnTx/>
                    <a:uFillTx/>
                  </a:rPr>
                  <a:t>(</a:t>
                </a:r>
                <a:r>
                  <a:rPr kumimoji="0" lang="bs-Latn-BA" sz="1200" b="1" i="0" u="none" strike="noStrike" kern="0" cap="none" spc="0" normalizeH="0" baseline="0" noProof="0" dirty="0" smtClean="0">
                    <a:ln>
                      <a:noFill/>
                    </a:ln>
                    <a:solidFill>
                      <a:sysClr val="windowText" lastClr="000000"/>
                    </a:solidFill>
                    <a:effectLst/>
                    <a:uLnTx/>
                    <a:uFillTx/>
                  </a:rPr>
                  <a:t>sedmice</a:t>
                </a:r>
                <a:r>
                  <a:rPr kumimoji="0" lang="en-GB" sz="1200" b="1" i="0" u="none" strike="noStrike" kern="0" cap="none" spc="0" normalizeH="0" baseline="0" noProof="0" dirty="0" smtClean="0">
                    <a:ln>
                      <a:noFill/>
                    </a:ln>
                    <a:solidFill>
                      <a:sysClr val="windowText" lastClr="000000"/>
                    </a:solidFill>
                    <a:effectLst/>
                    <a:uLnTx/>
                    <a:uFillTx/>
                  </a:rPr>
                  <a:t>)</a:t>
                </a:r>
                <a:endParaRPr kumimoji="0" lang="en-GB" sz="1200" b="1" i="0" u="none" strike="noStrike" kern="0" cap="none" spc="0" normalizeH="0" baseline="0" noProof="0" dirty="0">
                  <a:ln>
                    <a:noFill/>
                  </a:ln>
                  <a:solidFill>
                    <a:sysClr val="windowText" lastClr="000000"/>
                  </a:solidFill>
                  <a:effectLst/>
                  <a:uLnTx/>
                  <a:uFillTx/>
                </a:endParaRPr>
              </a:p>
            </p:txBody>
          </p:sp>
          <p:sp>
            <p:nvSpPr>
              <p:cNvPr id="420" name="TextBox 419"/>
              <p:cNvSpPr txBox="1"/>
              <p:nvPr/>
            </p:nvSpPr>
            <p:spPr>
              <a:xfrm>
                <a:off x="7516486" y="3983761"/>
                <a:ext cx="1047677" cy="163293"/>
              </a:xfrm>
              <a:prstGeom prst="rect">
                <a:avLst/>
              </a:prstGeom>
              <a:noFill/>
            </p:spPr>
            <p:txBody>
              <a:bodyPr wrap="none" lIns="0" tIns="0" rIns="0" bIns="0" rtlCol="0" anchor="ctr"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IFN </a:t>
                </a:r>
                <a:r>
                  <a:rPr kumimoji="0" lang="el-GR" sz="1200" b="0" i="0" u="none" strike="noStrike" kern="0" cap="none" spc="0" normalizeH="0" baseline="0" noProof="0" dirty="0">
                    <a:ln>
                      <a:noFill/>
                    </a:ln>
                    <a:solidFill>
                      <a:sysClr val="windowText" lastClr="000000"/>
                    </a:solidFill>
                    <a:effectLst/>
                    <a:uLnTx/>
                    <a:uFillTx/>
                  </a:rPr>
                  <a:t>β-1</a:t>
                </a:r>
                <a:r>
                  <a:rPr kumimoji="0" lang="en-GB" sz="1200" b="0" i="0" u="none" strike="noStrike" kern="0" cap="none" spc="0" normalizeH="0" baseline="0" noProof="0" dirty="0">
                    <a:ln>
                      <a:noFill/>
                    </a:ln>
                    <a:solidFill>
                      <a:sysClr val="windowText" lastClr="000000"/>
                    </a:solidFill>
                    <a:effectLst/>
                    <a:uLnTx/>
                    <a:uFillTx/>
                  </a:rPr>
                  <a:t>a (n=829)</a:t>
                </a:r>
              </a:p>
            </p:txBody>
          </p:sp>
          <p:sp>
            <p:nvSpPr>
              <p:cNvPr id="421" name="TextBox 420"/>
              <p:cNvSpPr txBox="1"/>
              <p:nvPr/>
            </p:nvSpPr>
            <p:spPr>
              <a:xfrm>
                <a:off x="7516486" y="4126878"/>
                <a:ext cx="1719913" cy="163293"/>
              </a:xfrm>
              <a:prstGeom prst="rect">
                <a:avLst/>
              </a:prstGeom>
              <a:noFill/>
            </p:spPr>
            <p:txBody>
              <a:bodyPr wrap="none" lIns="0" tIns="0" rIns="0" bIns="0" rtlCol="0" anchor="ctr" anchorCtr="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Ocrelizumab 600mg (n=827)</a:t>
                </a:r>
              </a:p>
            </p:txBody>
          </p:sp>
          <p:grpSp>
            <p:nvGrpSpPr>
              <p:cNvPr id="422" name="Group 421"/>
              <p:cNvGrpSpPr/>
              <p:nvPr/>
            </p:nvGrpSpPr>
            <p:grpSpPr>
              <a:xfrm>
                <a:off x="7278909" y="4075488"/>
                <a:ext cx="169859" cy="143116"/>
                <a:chOff x="1283290" y="1998757"/>
                <a:chExt cx="169859" cy="143116"/>
              </a:xfrm>
            </p:grpSpPr>
            <p:cxnSp>
              <p:nvCxnSpPr>
                <p:cNvPr id="463" name="Straight Connector 462"/>
                <p:cNvCxnSpPr/>
                <p:nvPr/>
              </p:nvCxnSpPr>
              <p:spPr>
                <a:xfrm>
                  <a:off x="1283290" y="1998757"/>
                  <a:ext cx="169859" cy="0"/>
                </a:xfrm>
                <a:prstGeom prst="line">
                  <a:avLst/>
                </a:prstGeom>
                <a:noFill/>
                <a:ln w="19050" cap="flat" cmpd="sng" algn="ctr">
                  <a:solidFill>
                    <a:srgbClr val="FFC72A"/>
                  </a:solidFill>
                  <a:prstDash val="solid"/>
                </a:ln>
                <a:effectLst/>
              </p:spPr>
            </p:cxnSp>
            <p:cxnSp>
              <p:nvCxnSpPr>
                <p:cNvPr id="464" name="Straight Connector 463"/>
                <p:cNvCxnSpPr/>
                <p:nvPr/>
              </p:nvCxnSpPr>
              <p:spPr>
                <a:xfrm>
                  <a:off x="1283290" y="2141873"/>
                  <a:ext cx="169859" cy="0"/>
                </a:xfrm>
                <a:prstGeom prst="line">
                  <a:avLst/>
                </a:prstGeom>
                <a:noFill/>
                <a:ln w="19050" cap="flat" cmpd="sng" algn="ctr">
                  <a:solidFill>
                    <a:srgbClr val="5F6EB3">
                      <a:shade val="95000"/>
                      <a:satMod val="105000"/>
                    </a:srgbClr>
                  </a:solidFill>
                  <a:prstDash val="solid"/>
                </a:ln>
                <a:effectLst/>
              </p:spPr>
            </p:cxnSp>
          </p:grpSp>
          <p:sp>
            <p:nvSpPr>
              <p:cNvPr id="423" name="TextBox 422"/>
              <p:cNvSpPr txBox="1"/>
              <p:nvPr/>
            </p:nvSpPr>
            <p:spPr>
              <a:xfrm>
                <a:off x="7194966" y="4276145"/>
                <a:ext cx="2837546" cy="231331"/>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srgbClr val="5F6EB3"/>
                    </a:solidFill>
                    <a:effectLst/>
                    <a:uLnTx/>
                    <a:uFillTx/>
                    <a:cs typeface="Arial" panose="020B0604020202020204" pitchFamily="34" charset="0"/>
                  </a:rPr>
                  <a:t>HR (95% CI): 0.41 (0.22, 0.76); p=0.005</a:t>
                </a:r>
              </a:p>
            </p:txBody>
          </p:sp>
          <p:grpSp>
            <p:nvGrpSpPr>
              <p:cNvPr id="424" name="Group 423"/>
              <p:cNvGrpSpPr/>
              <p:nvPr/>
            </p:nvGrpSpPr>
            <p:grpSpPr>
              <a:xfrm>
                <a:off x="6842137" y="3972050"/>
                <a:ext cx="3371511" cy="1909319"/>
                <a:chOff x="6842137" y="3972050"/>
                <a:chExt cx="3371511" cy="1909319"/>
              </a:xfrm>
            </p:grpSpPr>
            <p:cxnSp>
              <p:nvCxnSpPr>
                <p:cNvPr id="427" name="Straight Connector 426"/>
                <p:cNvCxnSpPr/>
                <p:nvPr/>
              </p:nvCxnSpPr>
              <p:spPr>
                <a:xfrm>
                  <a:off x="7113417" y="5635384"/>
                  <a:ext cx="3100231" cy="0"/>
                </a:xfrm>
                <a:prstGeom prst="line">
                  <a:avLst/>
                </a:prstGeom>
                <a:noFill/>
                <a:ln w="28575" cap="sq" cmpd="sng" algn="ctr">
                  <a:solidFill>
                    <a:sysClr val="windowText" lastClr="000000"/>
                  </a:solidFill>
                  <a:prstDash val="solid"/>
                  <a:miter lim="800000"/>
                </a:ln>
                <a:effectLst/>
              </p:spPr>
            </p:cxnSp>
            <p:cxnSp>
              <p:nvCxnSpPr>
                <p:cNvPr id="428" name="Straight Connector 427"/>
                <p:cNvCxnSpPr/>
                <p:nvPr/>
              </p:nvCxnSpPr>
              <p:spPr>
                <a:xfrm>
                  <a:off x="7113418" y="4054277"/>
                  <a:ext cx="0" cy="1573200"/>
                </a:xfrm>
                <a:prstGeom prst="line">
                  <a:avLst/>
                </a:prstGeom>
                <a:noFill/>
                <a:ln w="28575" cap="sq" cmpd="sng" algn="ctr">
                  <a:solidFill>
                    <a:sysClr val="windowText" lastClr="000000"/>
                  </a:solidFill>
                  <a:prstDash val="solid"/>
                  <a:miter lim="800000"/>
                </a:ln>
                <a:effectLst/>
              </p:spPr>
            </p:cxnSp>
            <p:grpSp>
              <p:nvGrpSpPr>
                <p:cNvPr id="429" name="Group 428"/>
                <p:cNvGrpSpPr/>
                <p:nvPr/>
              </p:nvGrpSpPr>
              <p:grpSpPr>
                <a:xfrm>
                  <a:off x="7192866" y="5635384"/>
                  <a:ext cx="2686048" cy="63578"/>
                  <a:chOff x="1124498" y="4732020"/>
                  <a:chExt cx="2686048" cy="72000"/>
                </a:xfrm>
              </p:grpSpPr>
              <p:cxnSp>
                <p:nvCxnSpPr>
                  <p:cNvPr id="454" name="Straight Connector 453"/>
                  <p:cNvCxnSpPr/>
                  <p:nvPr/>
                </p:nvCxnSpPr>
                <p:spPr>
                  <a:xfrm rot="5400000">
                    <a:off x="1088498" y="4768020"/>
                    <a:ext cx="72000" cy="0"/>
                  </a:xfrm>
                  <a:prstGeom prst="line">
                    <a:avLst/>
                  </a:prstGeom>
                  <a:noFill/>
                  <a:ln w="28575" cap="sq" cmpd="sng" algn="ctr">
                    <a:solidFill>
                      <a:sysClr val="windowText" lastClr="000000"/>
                    </a:solidFill>
                    <a:prstDash val="solid"/>
                    <a:miter lim="800000"/>
                  </a:ln>
                  <a:effectLst/>
                </p:spPr>
              </p:cxnSp>
              <p:cxnSp>
                <p:nvCxnSpPr>
                  <p:cNvPr id="455" name="Straight Connector 454"/>
                  <p:cNvCxnSpPr/>
                  <p:nvPr/>
                </p:nvCxnSpPr>
                <p:spPr>
                  <a:xfrm rot="5400000">
                    <a:off x="1424254" y="4768020"/>
                    <a:ext cx="72000" cy="0"/>
                  </a:xfrm>
                  <a:prstGeom prst="line">
                    <a:avLst/>
                  </a:prstGeom>
                  <a:noFill/>
                  <a:ln w="28575" cap="sq" cmpd="sng" algn="ctr">
                    <a:solidFill>
                      <a:sysClr val="windowText" lastClr="000000"/>
                    </a:solidFill>
                    <a:prstDash val="solid"/>
                    <a:miter lim="800000"/>
                  </a:ln>
                  <a:effectLst/>
                </p:spPr>
              </p:cxnSp>
              <p:cxnSp>
                <p:nvCxnSpPr>
                  <p:cNvPr id="456" name="Straight Connector 455"/>
                  <p:cNvCxnSpPr/>
                  <p:nvPr/>
                </p:nvCxnSpPr>
                <p:spPr>
                  <a:xfrm rot="5400000">
                    <a:off x="1760010" y="4768020"/>
                    <a:ext cx="72000" cy="0"/>
                  </a:xfrm>
                  <a:prstGeom prst="line">
                    <a:avLst/>
                  </a:prstGeom>
                  <a:noFill/>
                  <a:ln w="28575" cap="sq" cmpd="sng" algn="ctr">
                    <a:solidFill>
                      <a:sysClr val="windowText" lastClr="000000"/>
                    </a:solidFill>
                    <a:prstDash val="solid"/>
                    <a:miter lim="800000"/>
                  </a:ln>
                  <a:effectLst/>
                </p:spPr>
              </p:cxnSp>
              <p:cxnSp>
                <p:nvCxnSpPr>
                  <p:cNvPr id="457" name="Straight Connector 456"/>
                  <p:cNvCxnSpPr/>
                  <p:nvPr/>
                </p:nvCxnSpPr>
                <p:spPr>
                  <a:xfrm rot="5400000">
                    <a:off x="2095766" y="4768020"/>
                    <a:ext cx="72000" cy="0"/>
                  </a:xfrm>
                  <a:prstGeom prst="line">
                    <a:avLst/>
                  </a:prstGeom>
                  <a:noFill/>
                  <a:ln w="28575" cap="sq" cmpd="sng" algn="ctr">
                    <a:solidFill>
                      <a:sysClr val="windowText" lastClr="000000"/>
                    </a:solidFill>
                    <a:prstDash val="solid"/>
                    <a:miter lim="800000"/>
                  </a:ln>
                  <a:effectLst/>
                </p:spPr>
              </p:cxnSp>
              <p:cxnSp>
                <p:nvCxnSpPr>
                  <p:cNvPr id="458" name="Straight Connector 457"/>
                  <p:cNvCxnSpPr/>
                  <p:nvPr/>
                </p:nvCxnSpPr>
                <p:spPr>
                  <a:xfrm rot="5400000">
                    <a:off x="2431522" y="4768020"/>
                    <a:ext cx="72000" cy="0"/>
                  </a:xfrm>
                  <a:prstGeom prst="line">
                    <a:avLst/>
                  </a:prstGeom>
                  <a:noFill/>
                  <a:ln w="28575" cap="sq" cmpd="sng" algn="ctr">
                    <a:solidFill>
                      <a:sysClr val="windowText" lastClr="000000"/>
                    </a:solidFill>
                    <a:prstDash val="solid"/>
                    <a:miter lim="800000"/>
                  </a:ln>
                  <a:effectLst/>
                </p:spPr>
              </p:cxnSp>
              <p:cxnSp>
                <p:nvCxnSpPr>
                  <p:cNvPr id="459" name="Straight Connector 458"/>
                  <p:cNvCxnSpPr/>
                  <p:nvPr/>
                </p:nvCxnSpPr>
                <p:spPr>
                  <a:xfrm rot="5400000">
                    <a:off x="2767278" y="4768020"/>
                    <a:ext cx="72000" cy="0"/>
                  </a:xfrm>
                  <a:prstGeom prst="line">
                    <a:avLst/>
                  </a:prstGeom>
                  <a:noFill/>
                  <a:ln w="28575" cap="sq" cmpd="sng" algn="ctr">
                    <a:solidFill>
                      <a:sysClr val="windowText" lastClr="000000"/>
                    </a:solidFill>
                    <a:prstDash val="solid"/>
                    <a:miter lim="800000"/>
                  </a:ln>
                  <a:effectLst/>
                </p:spPr>
              </p:cxnSp>
              <p:cxnSp>
                <p:nvCxnSpPr>
                  <p:cNvPr id="460" name="Straight Connector 459"/>
                  <p:cNvCxnSpPr/>
                  <p:nvPr/>
                </p:nvCxnSpPr>
                <p:spPr>
                  <a:xfrm rot="5400000">
                    <a:off x="3103034" y="4768020"/>
                    <a:ext cx="72000" cy="0"/>
                  </a:xfrm>
                  <a:prstGeom prst="line">
                    <a:avLst/>
                  </a:prstGeom>
                  <a:noFill/>
                  <a:ln w="28575" cap="sq" cmpd="sng" algn="ctr">
                    <a:solidFill>
                      <a:sysClr val="windowText" lastClr="000000"/>
                    </a:solidFill>
                    <a:prstDash val="solid"/>
                    <a:miter lim="800000"/>
                  </a:ln>
                  <a:effectLst/>
                </p:spPr>
              </p:cxnSp>
              <p:cxnSp>
                <p:nvCxnSpPr>
                  <p:cNvPr id="461" name="Straight Connector 460"/>
                  <p:cNvCxnSpPr/>
                  <p:nvPr/>
                </p:nvCxnSpPr>
                <p:spPr>
                  <a:xfrm rot="5400000">
                    <a:off x="3438790" y="4768020"/>
                    <a:ext cx="72000" cy="0"/>
                  </a:xfrm>
                  <a:prstGeom prst="line">
                    <a:avLst/>
                  </a:prstGeom>
                  <a:noFill/>
                  <a:ln w="28575" cap="sq" cmpd="sng" algn="ctr">
                    <a:solidFill>
                      <a:sysClr val="windowText" lastClr="000000"/>
                    </a:solidFill>
                    <a:prstDash val="solid"/>
                    <a:miter lim="800000"/>
                  </a:ln>
                  <a:effectLst/>
                </p:spPr>
              </p:cxnSp>
              <p:cxnSp>
                <p:nvCxnSpPr>
                  <p:cNvPr id="462" name="Straight Connector 461"/>
                  <p:cNvCxnSpPr/>
                  <p:nvPr/>
                </p:nvCxnSpPr>
                <p:spPr>
                  <a:xfrm rot="5400000">
                    <a:off x="3774546" y="4768020"/>
                    <a:ext cx="72000" cy="0"/>
                  </a:xfrm>
                  <a:prstGeom prst="line">
                    <a:avLst/>
                  </a:prstGeom>
                  <a:noFill/>
                  <a:ln w="28575" cap="sq" cmpd="sng" algn="ctr">
                    <a:solidFill>
                      <a:sysClr val="windowText" lastClr="000000"/>
                    </a:solidFill>
                    <a:prstDash val="solid"/>
                    <a:miter lim="800000"/>
                  </a:ln>
                  <a:effectLst/>
                </p:spPr>
              </p:cxnSp>
            </p:grpSp>
            <p:grpSp>
              <p:nvGrpSpPr>
                <p:cNvPr id="430" name="Group 429"/>
                <p:cNvGrpSpPr/>
                <p:nvPr/>
              </p:nvGrpSpPr>
              <p:grpSpPr>
                <a:xfrm>
                  <a:off x="6842137" y="3972050"/>
                  <a:ext cx="253380" cy="1647581"/>
                  <a:chOff x="1762603" y="1481918"/>
                  <a:chExt cx="253380" cy="1646221"/>
                </a:xfrm>
              </p:grpSpPr>
              <p:cxnSp>
                <p:nvCxnSpPr>
                  <p:cNvPr id="441" name="Straight Connector 440"/>
                  <p:cNvCxnSpPr/>
                  <p:nvPr/>
                </p:nvCxnSpPr>
                <p:spPr>
                  <a:xfrm rot="10800000">
                    <a:off x="1943983" y="3041294"/>
                    <a:ext cx="72000" cy="0"/>
                  </a:xfrm>
                  <a:prstGeom prst="line">
                    <a:avLst/>
                  </a:prstGeom>
                  <a:noFill/>
                  <a:ln w="28575" cap="sq" cmpd="sng" algn="ctr">
                    <a:solidFill>
                      <a:sysClr val="windowText" lastClr="000000"/>
                    </a:solidFill>
                    <a:prstDash val="solid"/>
                    <a:miter lim="800000"/>
                  </a:ln>
                  <a:effectLst/>
                </p:spPr>
              </p:cxnSp>
              <p:cxnSp>
                <p:nvCxnSpPr>
                  <p:cNvPr id="442" name="Straight Connector 441"/>
                  <p:cNvCxnSpPr/>
                  <p:nvPr/>
                </p:nvCxnSpPr>
                <p:spPr>
                  <a:xfrm rot="10800000">
                    <a:off x="1943983" y="2449964"/>
                    <a:ext cx="72000" cy="0"/>
                  </a:xfrm>
                  <a:prstGeom prst="line">
                    <a:avLst/>
                  </a:prstGeom>
                  <a:noFill/>
                  <a:ln w="28575" cap="sq" cmpd="sng" algn="ctr">
                    <a:solidFill>
                      <a:sysClr val="windowText" lastClr="000000"/>
                    </a:solidFill>
                    <a:prstDash val="solid"/>
                    <a:miter lim="800000"/>
                  </a:ln>
                  <a:effectLst/>
                </p:spPr>
              </p:cxnSp>
              <p:cxnSp>
                <p:nvCxnSpPr>
                  <p:cNvPr id="443" name="Straight Connector 442"/>
                  <p:cNvCxnSpPr/>
                  <p:nvPr/>
                </p:nvCxnSpPr>
                <p:spPr>
                  <a:xfrm rot="10800000">
                    <a:off x="1943983" y="2745629"/>
                    <a:ext cx="72000" cy="0"/>
                  </a:xfrm>
                  <a:prstGeom prst="line">
                    <a:avLst/>
                  </a:prstGeom>
                  <a:noFill/>
                  <a:ln w="28575" cap="sq" cmpd="sng" algn="ctr">
                    <a:solidFill>
                      <a:sysClr val="windowText" lastClr="000000"/>
                    </a:solidFill>
                    <a:prstDash val="solid"/>
                    <a:miter lim="800000"/>
                  </a:ln>
                  <a:effectLst/>
                </p:spPr>
              </p:cxnSp>
              <p:cxnSp>
                <p:nvCxnSpPr>
                  <p:cNvPr id="444" name="Straight Connector 443"/>
                  <p:cNvCxnSpPr/>
                  <p:nvPr/>
                </p:nvCxnSpPr>
                <p:spPr>
                  <a:xfrm rot="10800000">
                    <a:off x="1943983" y="1562970"/>
                    <a:ext cx="72000" cy="0"/>
                  </a:xfrm>
                  <a:prstGeom prst="line">
                    <a:avLst/>
                  </a:prstGeom>
                  <a:noFill/>
                  <a:ln w="28575" cap="sq" cmpd="sng" algn="ctr">
                    <a:solidFill>
                      <a:sysClr val="windowText" lastClr="000000"/>
                    </a:solidFill>
                    <a:prstDash val="solid"/>
                    <a:miter lim="800000"/>
                  </a:ln>
                  <a:effectLst/>
                </p:spPr>
              </p:cxnSp>
              <p:grpSp>
                <p:nvGrpSpPr>
                  <p:cNvPr id="445" name="Group 444"/>
                  <p:cNvGrpSpPr/>
                  <p:nvPr/>
                </p:nvGrpSpPr>
                <p:grpSpPr>
                  <a:xfrm>
                    <a:off x="1762603" y="1481918"/>
                    <a:ext cx="142460" cy="1646221"/>
                    <a:chOff x="783293" y="2849665"/>
                    <a:chExt cx="142460" cy="1864300"/>
                  </a:xfrm>
                </p:grpSpPr>
                <p:sp>
                  <p:nvSpPr>
                    <p:cNvPr id="448" name="TextBox 447"/>
                    <p:cNvSpPr txBox="1"/>
                    <p:nvPr/>
                  </p:nvSpPr>
                  <p:spPr>
                    <a:xfrm>
                      <a:off x="783293" y="2849665"/>
                      <a:ext cx="142460" cy="184772"/>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10</a:t>
                      </a:r>
                    </a:p>
                  </p:txBody>
                </p:sp>
                <p:sp>
                  <p:nvSpPr>
                    <p:cNvPr id="449" name="TextBox 448"/>
                    <p:cNvSpPr txBox="1"/>
                    <p:nvPr/>
                  </p:nvSpPr>
                  <p:spPr>
                    <a:xfrm>
                      <a:off x="854523" y="3857369"/>
                      <a:ext cx="71230" cy="184772"/>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4</a:t>
                      </a:r>
                    </a:p>
                  </p:txBody>
                </p:sp>
                <p:sp>
                  <p:nvSpPr>
                    <p:cNvPr id="450" name="TextBox 449"/>
                    <p:cNvSpPr txBox="1"/>
                    <p:nvPr/>
                  </p:nvSpPr>
                  <p:spPr>
                    <a:xfrm>
                      <a:off x="854523" y="4529193"/>
                      <a:ext cx="71230" cy="184772"/>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0</a:t>
                      </a:r>
                    </a:p>
                  </p:txBody>
                </p:sp>
                <p:sp>
                  <p:nvSpPr>
                    <p:cNvPr id="451" name="TextBox 450"/>
                    <p:cNvSpPr txBox="1"/>
                    <p:nvPr/>
                  </p:nvSpPr>
                  <p:spPr>
                    <a:xfrm>
                      <a:off x="854523" y="4193245"/>
                      <a:ext cx="71230" cy="184772"/>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2</a:t>
                      </a:r>
                    </a:p>
                  </p:txBody>
                </p:sp>
                <p:sp>
                  <p:nvSpPr>
                    <p:cNvPr id="452" name="TextBox 451"/>
                    <p:cNvSpPr txBox="1"/>
                    <p:nvPr/>
                  </p:nvSpPr>
                  <p:spPr>
                    <a:xfrm>
                      <a:off x="854523" y="3185542"/>
                      <a:ext cx="71230" cy="184772"/>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8</a:t>
                      </a:r>
                    </a:p>
                  </p:txBody>
                </p:sp>
                <p:sp>
                  <p:nvSpPr>
                    <p:cNvPr id="453" name="TextBox 452"/>
                    <p:cNvSpPr txBox="1"/>
                    <p:nvPr/>
                  </p:nvSpPr>
                  <p:spPr>
                    <a:xfrm>
                      <a:off x="854523" y="3521491"/>
                      <a:ext cx="71230" cy="184772"/>
                    </a:xfrm>
                    <a:prstGeom prst="rect">
                      <a:avLst/>
                    </a:prstGeom>
                    <a:noFill/>
                  </p:spPr>
                  <p:txBody>
                    <a:bodyPr wrap="none" lIns="0" tIns="0" rIns="0" bIns="0" rtlCol="0" anchor="ctr" anchorCtr="0">
                      <a:spAutoFit/>
                    </a:body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6</a:t>
                      </a:r>
                    </a:p>
                  </p:txBody>
                </p:sp>
              </p:grpSp>
              <p:cxnSp>
                <p:nvCxnSpPr>
                  <p:cNvPr id="446" name="Straight Connector 445"/>
                  <p:cNvCxnSpPr/>
                  <p:nvPr/>
                </p:nvCxnSpPr>
                <p:spPr>
                  <a:xfrm rot="10800000">
                    <a:off x="1943983" y="2154300"/>
                    <a:ext cx="72000" cy="0"/>
                  </a:xfrm>
                  <a:prstGeom prst="line">
                    <a:avLst/>
                  </a:prstGeom>
                  <a:noFill/>
                  <a:ln w="28575" cap="sq" cmpd="sng" algn="ctr">
                    <a:solidFill>
                      <a:sysClr val="windowText" lastClr="000000"/>
                    </a:solidFill>
                    <a:prstDash val="solid"/>
                    <a:miter lim="800000"/>
                  </a:ln>
                  <a:effectLst/>
                </p:spPr>
              </p:cxnSp>
              <p:cxnSp>
                <p:nvCxnSpPr>
                  <p:cNvPr id="447" name="Straight Connector 446"/>
                  <p:cNvCxnSpPr/>
                  <p:nvPr/>
                </p:nvCxnSpPr>
                <p:spPr>
                  <a:xfrm rot="10800000">
                    <a:off x="1943983" y="1858635"/>
                    <a:ext cx="72000" cy="0"/>
                  </a:xfrm>
                  <a:prstGeom prst="line">
                    <a:avLst/>
                  </a:prstGeom>
                  <a:noFill/>
                  <a:ln w="28575" cap="sq" cmpd="sng" algn="ctr">
                    <a:solidFill>
                      <a:sysClr val="windowText" lastClr="000000"/>
                    </a:solidFill>
                    <a:prstDash val="solid"/>
                    <a:miter lim="800000"/>
                  </a:ln>
                  <a:effectLst/>
                </p:spPr>
              </p:cxnSp>
            </p:grpSp>
            <p:grpSp>
              <p:nvGrpSpPr>
                <p:cNvPr id="431" name="Group 430"/>
                <p:cNvGrpSpPr/>
                <p:nvPr/>
              </p:nvGrpSpPr>
              <p:grpSpPr>
                <a:xfrm>
                  <a:off x="7156390" y="5718076"/>
                  <a:ext cx="2792908" cy="163293"/>
                  <a:chOff x="7156390" y="5718076"/>
                  <a:chExt cx="2792908" cy="163293"/>
                </a:xfrm>
              </p:grpSpPr>
              <p:sp>
                <p:nvSpPr>
                  <p:cNvPr id="432" name="TextBox 431"/>
                  <p:cNvSpPr txBox="1"/>
                  <p:nvPr/>
                </p:nvSpPr>
                <p:spPr>
                  <a:xfrm>
                    <a:off x="7156390" y="5718076"/>
                    <a:ext cx="71230" cy="163293"/>
                  </a:xfrm>
                  <a:prstGeom prst="rect">
                    <a:avLst/>
                  </a:prstGeom>
                  <a:noFill/>
                </p:spPr>
                <p:txBody>
                  <a:bodyPr wrap="none" lIns="0" tIns="0" rIns="0" bIns="0"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0</a:t>
                    </a:r>
                  </a:p>
                </p:txBody>
              </p:sp>
              <p:sp>
                <p:nvSpPr>
                  <p:cNvPr id="433" name="TextBox 432"/>
                  <p:cNvSpPr txBox="1"/>
                  <p:nvPr/>
                </p:nvSpPr>
                <p:spPr>
                  <a:xfrm>
                    <a:off x="7793578" y="5731778"/>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24</a:t>
                    </a:r>
                  </a:p>
                </p:txBody>
              </p:sp>
              <p:sp>
                <p:nvSpPr>
                  <p:cNvPr id="434" name="TextBox 433"/>
                  <p:cNvSpPr txBox="1"/>
                  <p:nvPr/>
                </p:nvSpPr>
                <p:spPr>
                  <a:xfrm>
                    <a:off x="8465350" y="5731778"/>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48</a:t>
                    </a:r>
                  </a:p>
                </p:txBody>
              </p:sp>
              <p:sp>
                <p:nvSpPr>
                  <p:cNvPr id="435" name="TextBox 434"/>
                  <p:cNvSpPr txBox="1"/>
                  <p:nvPr/>
                </p:nvSpPr>
                <p:spPr>
                  <a:xfrm>
                    <a:off x="9137122" y="5731778"/>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72</a:t>
                    </a:r>
                  </a:p>
                </p:txBody>
              </p:sp>
              <p:sp>
                <p:nvSpPr>
                  <p:cNvPr id="436" name="TextBox 435"/>
                  <p:cNvSpPr txBox="1"/>
                  <p:nvPr/>
                </p:nvSpPr>
                <p:spPr>
                  <a:xfrm>
                    <a:off x="9808898" y="5731778"/>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96</a:t>
                    </a:r>
                  </a:p>
                </p:txBody>
              </p:sp>
              <p:sp>
                <p:nvSpPr>
                  <p:cNvPr id="437" name="TextBox 436"/>
                  <p:cNvSpPr txBox="1"/>
                  <p:nvPr/>
                </p:nvSpPr>
                <p:spPr>
                  <a:xfrm>
                    <a:off x="7457692" y="5731778"/>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12</a:t>
                    </a:r>
                  </a:p>
                </p:txBody>
              </p:sp>
              <p:sp>
                <p:nvSpPr>
                  <p:cNvPr id="438" name="TextBox 437"/>
                  <p:cNvSpPr txBox="1"/>
                  <p:nvPr/>
                </p:nvSpPr>
                <p:spPr>
                  <a:xfrm>
                    <a:off x="8129464" y="5731778"/>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36</a:t>
                    </a:r>
                  </a:p>
                </p:txBody>
              </p:sp>
              <p:sp>
                <p:nvSpPr>
                  <p:cNvPr id="439" name="TextBox 438"/>
                  <p:cNvSpPr txBox="1"/>
                  <p:nvPr/>
                </p:nvSpPr>
                <p:spPr>
                  <a:xfrm>
                    <a:off x="8801236" y="5731778"/>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60</a:t>
                    </a:r>
                  </a:p>
                </p:txBody>
              </p:sp>
              <p:sp>
                <p:nvSpPr>
                  <p:cNvPr id="440" name="TextBox 439"/>
                  <p:cNvSpPr txBox="1"/>
                  <p:nvPr/>
                </p:nvSpPr>
                <p:spPr>
                  <a:xfrm>
                    <a:off x="9473008" y="5731778"/>
                    <a:ext cx="140400" cy="135887"/>
                  </a:xfrm>
                  <a:prstGeom prst="rect">
                    <a:avLst/>
                  </a:prstGeom>
                  <a:noFill/>
                </p:spPr>
                <p:txBody>
                  <a:bodyPr wrap="none" lIns="0" tIns="0" rIns="0" b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rPr>
                      <a:t>84</a:t>
                    </a:r>
                  </a:p>
                </p:txBody>
              </p:sp>
            </p:grpSp>
          </p:grpSp>
          <p:sp>
            <p:nvSpPr>
              <p:cNvPr id="425" name="Freeform 20"/>
              <p:cNvSpPr>
                <a:spLocks/>
              </p:cNvSpPr>
              <p:nvPr/>
            </p:nvSpPr>
            <p:spPr bwMode="auto">
              <a:xfrm>
                <a:off x="7190359" y="4593743"/>
                <a:ext cx="2896870" cy="937823"/>
              </a:xfrm>
              <a:custGeom>
                <a:avLst/>
                <a:gdLst>
                  <a:gd name="T0" fmla="*/ 0 w 2333"/>
                  <a:gd name="T1" fmla="*/ 900 h 900"/>
                  <a:gd name="T2" fmla="*/ 264 w 2333"/>
                  <a:gd name="T3" fmla="*/ 900 h 900"/>
                  <a:gd name="T4" fmla="*/ 264 w 2333"/>
                  <a:gd name="T5" fmla="*/ 880 h 900"/>
                  <a:gd name="T6" fmla="*/ 270 w 2333"/>
                  <a:gd name="T7" fmla="*/ 880 h 900"/>
                  <a:gd name="T8" fmla="*/ 270 w 2333"/>
                  <a:gd name="T9" fmla="*/ 734 h 900"/>
                  <a:gd name="T10" fmla="*/ 394 w 2333"/>
                  <a:gd name="T11" fmla="*/ 734 h 900"/>
                  <a:gd name="T12" fmla="*/ 394 w 2333"/>
                  <a:gd name="T13" fmla="*/ 710 h 900"/>
                  <a:gd name="T14" fmla="*/ 501 w 2333"/>
                  <a:gd name="T15" fmla="*/ 710 h 900"/>
                  <a:gd name="T16" fmla="*/ 501 w 2333"/>
                  <a:gd name="T17" fmla="*/ 686 h 900"/>
                  <a:gd name="T18" fmla="*/ 541 w 2333"/>
                  <a:gd name="T19" fmla="*/ 686 h 900"/>
                  <a:gd name="T20" fmla="*/ 541 w 2333"/>
                  <a:gd name="T21" fmla="*/ 636 h 900"/>
                  <a:gd name="T22" fmla="*/ 545 w 2333"/>
                  <a:gd name="T23" fmla="*/ 636 h 900"/>
                  <a:gd name="T24" fmla="*/ 545 w 2333"/>
                  <a:gd name="T25" fmla="*/ 582 h 900"/>
                  <a:gd name="T26" fmla="*/ 715 w 2333"/>
                  <a:gd name="T27" fmla="*/ 582 h 900"/>
                  <a:gd name="T28" fmla="*/ 715 w 2333"/>
                  <a:gd name="T29" fmla="*/ 558 h 900"/>
                  <a:gd name="T30" fmla="*/ 811 w 2333"/>
                  <a:gd name="T31" fmla="*/ 558 h 900"/>
                  <a:gd name="T32" fmla="*/ 811 w 2333"/>
                  <a:gd name="T33" fmla="*/ 534 h 900"/>
                  <a:gd name="T34" fmla="*/ 815 w 2333"/>
                  <a:gd name="T35" fmla="*/ 534 h 900"/>
                  <a:gd name="T36" fmla="*/ 815 w 2333"/>
                  <a:gd name="T37" fmla="*/ 478 h 900"/>
                  <a:gd name="T38" fmla="*/ 863 w 2333"/>
                  <a:gd name="T39" fmla="*/ 478 h 900"/>
                  <a:gd name="T40" fmla="*/ 863 w 2333"/>
                  <a:gd name="T41" fmla="*/ 454 h 900"/>
                  <a:gd name="T42" fmla="*/ 1087 w 2333"/>
                  <a:gd name="T43" fmla="*/ 454 h 900"/>
                  <a:gd name="T44" fmla="*/ 1087 w 2333"/>
                  <a:gd name="T45" fmla="*/ 376 h 900"/>
                  <a:gd name="T46" fmla="*/ 1091 w 2333"/>
                  <a:gd name="T47" fmla="*/ 376 h 900"/>
                  <a:gd name="T48" fmla="*/ 1091 w 2333"/>
                  <a:gd name="T49" fmla="*/ 346 h 900"/>
                  <a:gd name="T50" fmla="*/ 1358 w 2333"/>
                  <a:gd name="T51" fmla="*/ 346 h 900"/>
                  <a:gd name="T52" fmla="*/ 1358 w 2333"/>
                  <a:gd name="T53" fmla="*/ 320 h 900"/>
                  <a:gd name="T54" fmla="*/ 1366 w 2333"/>
                  <a:gd name="T55" fmla="*/ 320 h 900"/>
                  <a:gd name="T56" fmla="*/ 1366 w 2333"/>
                  <a:gd name="T57" fmla="*/ 294 h 900"/>
                  <a:gd name="T58" fmla="*/ 1388 w 2333"/>
                  <a:gd name="T59" fmla="*/ 294 h 900"/>
                  <a:gd name="T60" fmla="*/ 1388 w 2333"/>
                  <a:gd name="T61" fmla="*/ 264 h 900"/>
                  <a:gd name="T62" fmla="*/ 1630 w 2333"/>
                  <a:gd name="T63" fmla="*/ 264 h 900"/>
                  <a:gd name="T64" fmla="*/ 1630 w 2333"/>
                  <a:gd name="T65" fmla="*/ 234 h 900"/>
                  <a:gd name="T66" fmla="*/ 1636 w 2333"/>
                  <a:gd name="T67" fmla="*/ 234 h 900"/>
                  <a:gd name="T68" fmla="*/ 1636 w 2333"/>
                  <a:gd name="T69" fmla="*/ 212 h 900"/>
                  <a:gd name="T70" fmla="*/ 1660 w 2333"/>
                  <a:gd name="T71" fmla="*/ 212 h 900"/>
                  <a:gd name="T72" fmla="*/ 1660 w 2333"/>
                  <a:gd name="T73" fmla="*/ 182 h 900"/>
                  <a:gd name="T74" fmla="*/ 1894 w 2333"/>
                  <a:gd name="T75" fmla="*/ 182 h 900"/>
                  <a:gd name="T76" fmla="*/ 1898 w 2333"/>
                  <a:gd name="T77" fmla="*/ 182 h 900"/>
                  <a:gd name="T78" fmla="*/ 1898 w 2333"/>
                  <a:gd name="T79" fmla="*/ 172 h 900"/>
                  <a:gd name="T80" fmla="*/ 1902 w 2333"/>
                  <a:gd name="T81" fmla="*/ 172 h 900"/>
                  <a:gd name="T82" fmla="*/ 1902 w 2333"/>
                  <a:gd name="T83" fmla="*/ 152 h 900"/>
                  <a:gd name="T84" fmla="*/ 1908 w 2333"/>
                  <a:gd name="T85" fmla="*/ 152 h 900"/>
                  <a:gd name="T86" fmla="*/ 1908 w 2333"/>
                  <a:gd name="T87" fmla="*/ 96 h 900"/>
                  <a:gd name="T88" fmla="*/ 2179 w 2333"/>
                  <a:gd name="T89" fmla="*/ 96 h 900"/>
                  <a:gd name="T90" fmla="*/ 2179 w 2333"/>
                  <a:gd name="T91" fmla="*/ 0 h 900"/>
                  <a:gd name="T92" fmla="*/ 2333 w 2333"/>
                  <a:gd name="T9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3" h="900">
                    <a:moveTo>
                      <a:pt x="0" y="900"/>
                    </a:moveTo>
                    <a:lnTo>
                      <a:pt x="264" y="900"/>
                    </a:lnTo>
                    <a:lnTo>
                      <a:pt x="264" y="880"/>
                    </a:lnTo>
                    <a:lnTo>
                      <a:pt x="270" y="880"/>
                    </a:lnTo>
                    <a:lnTo>
                      <a:pt x="270" y="734"/>
                    </a:lnTo>
                    <a:lnTo>
                      <a:pt x="394" y="734"/>
                    </a:lnTo>
                    <a:lnTo>
                      <a:pt x="394" y="710"/>
                    </a:lnTo>
                    <a:lnTo>
                      <a:pt x="501" y="710"/>
                    </a:lnTo>
                    <a:lnTo>
                      <a:pt x="501" y="686"/>
                    </a:lnTo>
                    <a:lnTo>
                      <a:pt x="541" y="686"/>
                    </a:lnTo>
                    <a:lnTo>
                      <a:pt x="541" y="636"/>
                    </a:lnTo>
                    <a:lnTo>
                      <a:pt x="545" y="636"/>
                    </a:lnTo>
                    <a:lnTo>
                      <a:pt x="545" y="582"/>
                    </a:lnTo>
                    <a:lnTo>
                      <a:pt x="715" y="582"/>
                    </a:lnTo>
                    <a:lnTo>
                      <a:pt x="715" y="558"/>
                    </a:lnTo>
                    <a:lnTo>
                      <a:pt x="811" y="558"/>
                    </a:lnTo>
                    <a:lnTo>
                      <a:pt x="811" y="534"/>
                    </a:lnTo>
                    <a:lnTo>
                      <a:pt x="815" y="534"/>
                    </a:lnTo>
                    <a:lnTo>
                      <a:pt x="815" y="478"/>
                    </a:lnTo>
                    <a:lnTo>
                      <a:pt x="863" y="478"/>
                    </a:lnTo>
                    <a:lnTo>
                      <a:pt x="863" y="454"/>
                    </a:lnTo>
                    <a:lnTo>
                      <a:pt x="1087" y="454"/>
                    </a:lnTo>
                    <a:lnTo>
                      <a:pt x="1087" y="376"/>
                    </a:lnTo>
                    <a:lnTo>
                      <a:pt x="1091" y="376"/>
                    </a:lnTo>
                    <a:lnTo>
                      <a:pt x="1091" y="346"/>
                    </a:lnTo>
                    <a:lnTo>
                      <a:pt x="1358" y="346"/>
                    </a:lnTo>
                    <a:lnTo>
                      <a:pt x="1358" y="320"/>
                    </a:lnTo>
                    <a:lnTo>
                      <a:pt x="1366" y="320"/>
                    </a:lnTo>
                    <a:lnTo>
                      <a:pt x="1366" y="294"/>
                    </a:lnTo>
                    <a:lnTo>
                      <a:pt x="1388" y="294"/>
                    </a:lnTo>
                    <a:lnTo>
                      <a:pt x="1388" y="264"/>
                    </a:lnTo>
                    <a:lnTo>
                      <a:pt x="1630" y="264"/>
                    </a:lnTo>
                    <a:lnTo>
                      <a:pt x="1630" y="234"/>
                    </a:lnTo>
                    <a:lnTo>
                      <a:pt x="1636" y="234"/>
                    </a:lnTo>
                    <a:lnTo>
                      <a:pt x="1636" y="212"/>
                    </a:lnTo>
                    <a:lnTo>
                      <a:pt x="1660" y="212"/>
                    </a:lnTo>
                    <a:lnTo>
                      <a:pt x="1660" y="182"/>
                    </a:lnTo>
                    <a:lnTo>
                      <a:pt x="1894" y="182"/>
                    </a:lnTo>
                    <a:lnTo>
                      <a:pt x="1898" y="182"/>
                    </a:lnTo>
                    <a:lnTo>
                      <a:pt x="1898" y="172"/>
                    </a:lnTo>
                    <a:lnTo>
                      <a:pt x="1902" y="172"/>
                    </a:lnTo>
                    <a:lnTo>
                      <a:pt x="1902" y="152"/>
                    </a:lnTo>
                    <a:lnTo>
                      <a:pt x="1908" y="152"/>
                    </a:lnTo>
                    <a:lnTo>
                      <a:pt x="1908" y="96"/>
                    </a:lnTo>
                    <a:lnTo>
                      <a:pt x="2179" y="96"/>
                    </a:lnTo>
                    <a:lnTo>
                      <a:pt x="2179" y="0"/>
                    </a:lnTo>
                    <a:lnTo>
                      <a:pt x="2333" y="0"/>
                    </a:lnTo>
                  </a:path>
                </a:pathLst>
              </a:custGeom>
              <a:noFill/>
              <a:ln w="19050" cap="sq">
                <a:solidFill>
                  <a:srgbClr val="FFC72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0000"/>
                  </a:solidFill>
                  <a:effectLst/>
                  <a:uLnTx/>
                  <a:uFillTx/>
                </a:endParaRPr>
              </a:p>
            </p:txBody>
          </p:sp>
          <p:sp>
            <p:nvSpPr>
              <p:cNvPr id="426" name="Freeform 21"/>
              <p:cNvSpPr>
                <a:spLocks/>
              </p:cNvSpPr>
              <p:nvPr/>
            </p:nvSpPr>
            <p:spPr bwMode="auto">
              <a:xfrm>
                <a:off x="7190359" y="5175192"/>
                <a:ext cx="3026006" cy="356373"/>
              </a:xfrm>
              <a:custGeom>
                <a:avLst/>
                <a:gdLst>
                  <a:gd name="T0" fmla="*/ 0 w 2437"/>
                  <a:gd name="T1" fmla="*/ 342 h 342"/>
                  <a:gd name="T2" fmla="*/ 202 w 2437"/>
                  <a:gd name="T3" fmla="*/ 342 h 342"/>
                  <a:gd name="T4" fmla="*/ 202 w 2437"/>
                  <a:gd name="T5" fmla="*/ 296 h 342"/>
                  <a:gd name="T6" fmla="*/ 262 w 2437"/>
                  <a:gd name="T7" fmla="*/ 296 h 342"/>
                  <a:gd name="T8" fmla="*/ 262 w 2437"/>
                  <a:gd name="T9" fmla="*/ 272 h 342"/>
                  <a:gd name="T10" fmla="*/ 266 w 2437"/>
                  <a:gd name="T11" fmla="*/ 272 h 342"/>
                  <a:gd name="T12" fmla="*/ 266 w 2437"/>
                  <a:gd name="T13" fmla="*/ 226 h 342"/>
                  <a:gd name="T14" fmla="*/ 274 w 2437"/>
                  <a:gd name="T15" fmla="*/ 226 h 342"/>
                  <a:gd name="T16" fmla="*/ 274 w 2437"/>
                  <a:gd name="T17" fmla="*/ 202 h 342"/>
                  <a:gd name="T18" fmla="*/ 541 w 2437"/>
                  <a:gd name="T19" fmla="*/ 202 h 342"/>
                  <a:gd name="T20" fmla="*/ 541 w 2437"/>
                  <a:gd name="T21" fmla="*/ 176 h 342"/>
                  <a:gd name="T22" fmla="*/ 807 w 2437"/>
                  <a:gd name="T23" fmla="*/ 176 h 342"/>
                  <a:gd name="T24" fmla="*/ 807 w 2437"/>
                  <a:gd name="T25" fmla="*/ 152 h 342"/>
                  <a:gd name="T26" fmla="*/ 837 w 2437"/>
                  <a:gd name="T27" fmla="*/ 152 h 342"/>
                  <a:gd name="T28" fmla="*/ 837 w 2437"/>
                  <a:gd name="T29" fmla="*/ 128 h 342"/>
                  <a:gd name="T30" fmla="*/ 1079 w 2437"/>
                  <a:gd name="T31" fmla="*/ 128 h 342"/>
                  <a:gd name="T32" fmla="*/ 1079 w 2437"/>
                  <a:gd name="T33" fmla="*/ 124 h 342"/>
                  <a:gd name="T34" fmla="*/ 1083 w 2437"/>
                  <a:gd name="T35" fmla="*/ 124 h 342"/>
                  <a:gd name="T36" fmla="*/ 1083 w 2437"/>
                  <a:gd name="T37" fmla="*/ 102 h 342"/>
                  <a:gd name="T38" fmla="*/ 1354 w 2437"/>
                  <a:gd name="T39" fmla="*/ 102 h 342"/>
                  <a:gd name="T40" fmla="*/ 1354 w 2437"/>
                  <a:gd name="T41" fmla="*/ 78 h 342"/>
                  <a:gd name="T42" fmla="*/ 1632 w 2437"/>
                  <a:gd name="T43" fmla="*/ 78 h 342"/>
                  <a:gd name="T44" fmla="*/ 1632 w 2437"/>
                  <a:gd name="T45" fmla="*/ 54 h 342"/>
                  <a:gd name="T46" fmla="*/ 1810 w 2437"/>
                  <a:gd name="T47" fmla="*/ 54 h 342"/>
                  <a:gd name="T48" fmla="*/ 1810 w 2437"/>
                  <a:gd name="T49" fmla="*/ 24 h 342"/>
                  <a:gd name="T50" fmla="*/ 1912 w 2437"/>
                  <a:gd name="T51" fmla="*/ 24 h 342"/>
                  <a:gd name="T52" fmla="*/ 1912 w 2437"/>
                  <a:gd name="T53" fmla="*/ 0 h 342"/>
                  <a:gd name="T54" fmla="*/ 2437 w 2437"/>
                  <a:gd name="T5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37" h="342">
                    <a:moveTo>
                      <a:pt x="0" y="342"/>
                    </a:moveTo>
                    <a:lnTo>
                      <a:pt x="202" y="342"/>
                    </a:lnTo>
                    <a:lnTo>
                      <a:pt x="202" y="296"/>
                    </a:lnTo>
                    <a:lnTo>
                      <a:pt x="262" y="296"/>
                    </a:lnTo>
                    <a:lnTo>
                      <a:pt x="262" y="272"/>
                    </a:lnTo>
                    <a:lnTo>
                      <a:pt x="266" y="272"/>
                    </a:lnTo>
                    <a:lnTo>
                      <a:pt x="266" y="226"/>
                    </a:lnTo>
                    <a:lnTo>
                      <a:pt x="274" y="226"/>
                    </a:lnTo>
                    <a:lnTo>
                      <a:pt x="274" y="202"/>
                    </a:lnTo>
                    <a:lnTo>
                      <a:pt x="541" y="202"/>
                    </a:lnTo>
                    <a:lnTo>
                      <a:pt x="541" y="176"/>
                    </a:lnTo>
                    <a:lnTo>
                      <a:pt x="807" y="176"/>
                    </a:lnTo>
                    <a:lnTo>
                      <a:pt x="807" y="152"/>
                    </a:lnTo>
                    <a:lnTo>
                      <a:pt x="837" y="152"/>
                    </a:lnTo>
                    <a:lnTo>
                      <a:pt x="837" y="128"/>
                    </a:lnTo>
                    <a:lnTo>
                      <a:pt x="1079" y="128"/>
                    </a:lnTo>
                    <a:lnTo>
                      <a:pt x="1079" y="124"/>
                    </a:lnTo>
                    <a:lnTo>
                      <a:pt x="1083" y="124"/>
                    </a:lnTo>
                    <a:lnTo>
                      <a:pt x="1083" y="102"/>
                    </a:lnTo>
                    <a:lnTo>
                      <a:pt x="1354" y="102"/>
                    </a:lnTo>
                    <a:lnTo>
                      <a:pt x="1354" y="78"/>
                    </a:lnTo>
                    <a:lnTo>
                      <a:pt x="1632" y="78"/>
                    </a:lnTo>
                    <a:lnTo>
                      <a:pt x="1632" y="54"/>
                    </a:lnTo>
                    <a:lnTo>
                      <a:pt x="1810" y="54"/>
                    </a:lnTo>
                    <a:lnTo>
                      <a:pt x="1810" y="24"/>
                    </a:lnTo>
                    <a:lnTo>
                      <a:pt x="1912" y="24"/>
                    </a:lnTo>
                    <a:lnTo>
                      <a:pt x="1912" y="0"/>
                    </a:lnTo>
                    <a:lnTo>
                      <a:pt x="2437" y="0"/>
                    </a:lnTo>
                  </a:path>
                </a:pathLst>
              </a:custGeom>
              <a:noFill/>
              <a:ln w="19050" cap="sq">
                <a:solidFill>
                  <a:srgbClr val="1471D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0000"/>
                  </a:solidFill>
                  <a:effectLst/>
                  <a:uLnTx/>
                  <a:uFillTx/>
                </a:endParaRPr>
              </a:p>
            </p:txBody>
          </p:sp>
        </p:grpSp>
      </p:grpSp>
      <p:sp>
        <p:nvSpPr>
          <p:cNvPr id="514" name="Right Arrow 513"/>
          <p:cNvSpPr/>
          <p:nvPr/>
        </p:nvSpPr>
        <p:spPr>
          <a:xfrm rot="5400000">
            <a:off x="4941506" y="3385211"/>
            <a:ext cx="791735" cy="193854"/>
          </a:xfrm>
          <a:prstGeom prst="rightArrow">
            <a:avLst/>
          </a:prstGeom>
          <a:solidFill>
            <a:srgbClr val="B5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B5BE00"/>
              </a:solidFill>
              <a:effectLst/>
              <a:uLnTx/>
              <a:uFillTx/>
              <a:latin typeface="Imago"/>
              <a:ea typeface="+mn-ea"/>
              <a:cs typeface="+mn-cs"/>
            </a:endParaRPr>
          </a:p>
        </p:txBody>
      </p:sp>
      <p:sp>
        <p:nvSpPr>
          <p:cNvPr id="515" name="Right Arrow 514"/>
          <p:cNvSpPr/>
          <p:nvPr/>
        </p:nvSpPr>
        <p:spPr>
          <a:xfrm rot="5400000">
            <a:off x="10739288" y="3413862"/>
            <a:ext cx="791735" cy="193854"/>
          </a:xfrm>
          <a:prstGeom prst="rightArrow">
            <a:avLst/>
          </a:prstGeom>
          <a:solidFill>
            <a:srgbClr val="B5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Imago"/>
              <a:ea typeface="+mn-ea"/>
              <a:cs typeface="+mn-cs"/>
            </a:endParaRPr>
          </a:p>
        </p:txBody>
      </p:sp>
      <p:sp>
        <p:nvSpPr>
          <p:cNvPr id="516" name="TextBox 515"/>
          <p:cNvSpPr txBox="1"/>
          <p:nvPr/>
        </p:nvSpPr>
        <p:spPr>
          <a:xfrm>
            <a:off x="5315778" y="2955329"/>
            <a:ext cx="777618"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s-Latn-BA" sz="900" b="0" i="0" u="none" strike="noStrike" kern="0" cap="none" spc="0" normalizeH="0" baseline="0" noProof="0" dirty="0" smtClean="0">
                <a:ln>
                  <a:noFill/>
                </a:ln>
                <a:solidFill>
                  <a:srgbClr val="B5BE00"/>
                </a:solidFill>
                <a:effectLst/>
                <a:uLnTx/>
                <a:uFillTx/>
              </a:rPr>
              <a:t>Smanjenje rizika za </a:t>
            </a:r>
            <a:r>
              <a:rPr kumimoji="0" lang="bs-Latn-BA" b="1" i="0" u="none" strike="noStrike" kern="0" cap="none" spc="0" normalizeH="0" baseline="0" noProof="0" dirty="0" smtClean="0">
                <a:ln>
                  <a:noFill/>
                </a:ln>
                <a:solidFill>
                  <a:srgbClr val="B5BE00"/>
                </a:solidFill>
                <a:effectLst/>
                <a:uLnTx/>
                <a:uFillTx/>
              </a:rPr>
              <a:t>60%</a:t>
            </a:r>
            <a:endParaRPr kumimoji="0" lang="en-US" sz="1400" b="1" i="0" u="none" strike="noStrike" kern="0" cap="none" spc="0" normalizeH="0" baseline="0" noProof="0" dirty="0" smtClean="0">
              <a:ln>
                <a:noFill/>
              </a:ln>
              <a:solidFill>
                <a:srgbClr val="B5BE00"/>
              </a:solidFill>
              <a:effectLst/>
              <a:uLnTx/>
              <a:uFillTx/>
            </a:endParaRPr>
          </a:p>
        </p:txBody>
      </p:sp>
      <p:sp>
        <p:nvSpPr>
          <p:cNvPr id="517" name="TextBox 516"/>
          <p:cNvSpPr txBox="1"/>
          <p:nvPr/>
        </p:nvSpPr>
        <p:spPr>
          <a:xfrm>
            <a:off x="11113559" y="3033776"/>
            <a:ext cx="801884"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s-Latn-BA" sz="900" b="0" i="0" u="none" strike="noStrike" kern="0" cap="none" spc="0" normalizeH="0" baseline="0" noProof="0" dirty="0" smtClean="0">
                <a:ln>
                  <a:noFill/>
                </a:ln>
                <a:solidFill>
                  <a:srgbClr val="B5BE00"/>
                </a:solidFill>
                <a:effectLst/>
                <a:uLnTx/>
                <a:uFillTx/>
              </a:rPr>
              <a:t>Smanjenje rizika za </a:t>
            </a:r>
            <a:r>
              <a:rPr kumimoji="0" lang="bs-Latn-BA" b="1" i="0" u="none" strike="noStrike" kern="0" cap="none" spc="0" normalizeH="0" baseline="0" noProof="0" dirty="0" smtClean="0">
                <a:ln>
                  <a:noFill/>
                </a:ln>
                <a:solidFill>
                  <a:srgbClr val="B5BE00"/>
                </a:solidFill>
                <a:effectLst/>
                <a:uLnTx/>
                <a:uFillTx/>
              </a:rPr>
              <a:t>59%</a:t>
            </a:r>
            <a:endParaRPr kumimoji="0" lang="en-US" sz="1400" b="1" i="0" u="none" strike="noStrike" kern="0" cap="none" spc="0" normalizeH="0" baseline="0" noProof="0" dirty="0" smtClean="0">
              <a:ln>
                <a:noFill/>
              </a:ln>
              <a:solidFill>
                <a:srgbClr val="B5BE00"/>
              </a:solidFill>
              <a:effectLst/>
              <a:uLnTx/>
              <a:uFillTx/>
            </a:endParaRPr>
          </a:p>
        </p:txBody>
      </p:sp>
      <p:pic>
        <p:nvPicPr>
          <p:cNvPr id="518" name="Picture 517"/>
          <p:cNvPicPr>
            <a:picLocks noChangeAspect="1"/>
          </p:cNvPicPr>
          <p:nvPr/>
        </p:nvPicPr>
        <p:blipFill>
          <a:blip r:embed="rId3" cstate="print"/>
          <a:stretch>
            <a:fillRect/>
          </a:stretch>
        </p:blipFill>
        <p:spPr>
          <a:xfrm>
            <a:off x="9843101" y="43285"/>
            <a:ext cx="2348899" cy="1634017"/>
          </a:xfrm>
          <a:prstGeom prst="rect">
            <a:avLst/>
          </a:prstGeom>
        </p:spPr>
      </p:pic>
    </p:spTree>
    <p:extLst>
      <p:ext uri="{BB962C8B-B14F-4D97-AF65-F5344CB8AC3E}">
        <p14:creationId xmlns="" xmlns:p14="http://schemas.microsoft.com/office/powerpoint/2010/main" val="37760456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ARPPTCOMPATIBLE4" val="RXP"/>
  <p:tag name="VARPPTCOMPATIBLERD03" val="RXP"/>
  <p:tag name="VARPPTTYPE" val="RXP"/>
  <p:tag name="VARPPTSLIDEFORMAT" val="RXP"/>
  <p:tag name="VARSAVEMESSAGETIMESTAMP" val="RXP9/1/2019"/>
</p:tagLst>
</file>

<file path=ppt/theme/theme1.xml><?xml version="1.0" encoding="utf-8"?>
<a:theme xmlns:a="http://schemas.openxmlformats.org/drawingml/2006/main" name="8_Roche Template 2 updated 061615">
  <a:themeElements>
    <a:clrScheme name="Custom 9">
      <a:dk1>
        <a:srgbClr val="1F1D21"/>
      </a:dk1>
      <a:lt1>
        <a:sysClr val="window" lastClr="FFFFFF"/>
      </a:lt1>
      <a:dk2>
        <a:srgbClr val="0066CC"/>
      </a:dk2>
      <a:lt2>
        <a:srgbClr val="660033"/>
      </a:lt2>
      <a:accent1>
        <a:srgbClr val="717171"/>
      </a:accent1>
      <a:accent2>
        <a:srgbClr val="BABABA"/>
      </a:accent2>
      <a:accent3>
        <a:srgbClr val="993366"/>
      </a:accent3>
      <a:accent4>
        <a:srgbClr val="009966"/>
      </a:accent4>
      <a:accent5>
        <a:srgbClr val="47A3FF"/>
      </a:accent5>
      <a:accent6>
        <a:srgbClr val="A1BBDB"/>
      </a:accent6>
      <a:hlink>
        <a:srgbClr val="47A3FF"/>
      </a:hlink>
      <a:folHlink>
        <a:srgbClr val="47A3FF"/>
      </a:folHlink>
    </a:clrScheme>
    <a:fontScheme name="Custom 2">
      <a:majorFont>
        <a:latin typeface="Imago"/>
        <a:ea typeface=""/>
        <a:cs typeface=""/>
      </a:majorFont>
      <a:minorFont>
        <a:latin typeface="Imag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100" dirty="0" smtClean="0"/>
        </a:defPPr>
      </a:lstStyle>
    </a:txDef>
  </a:objectDefaults>
  <a:extraClrSchemeLst/>
</a:theme>
</file>

<file path=ppt/theme/theme2.xml><?xml version="1.0" encoding="utf-8"?>
<a:theme xmlns:a="http://schemas.openxmlformats.org/drawingml/2006/main" name="5_Roche Template 2 updated 061615">
  <a:themeElements>
    <a:clrScheme name="Roche Opera Theme">
      <a:dk1>
        <a:srgbClr val="1F1D21"/>
      </a:dk1>
      <a:lt1>
        <a:sysClr val="window" lastClr="FFFFFF"/>
      </a:lt1>
      <a:dk2>
        <a:srgbClr val="0066CC"/>
      </a:dk2>
      <a:lt2>
        <a:srgbClr val="660033"/>
      </a:lt2>
      <a:accent1>
        <a:srgbClr val="717171"/>
      </a:accent1>
      <a:accent2>
        <a:srgbClr val="BABABA"/>
      </a:accent2>
      <a:accent3>
        <a:srgbClr val="993366"/>
      </a:accent3>
      <a:accent4>
        <a:srgbClr val="009966"/>
      </a:accent4>
      <a:accent5>
        <a:srgbClr val="47A3FF"/>
      </a:accent5>
      <a:accent6>
        <a:srgbClr val="A1BBDB"/>
      </a:accent6>
      <a:hlink>
        <a:srgbClr val="EEECE1"/>
      </a:hlink>
      <a:folHlink>
        <a:srgbClr val="BABABA"/>
      </a:folHlink>
    </a:clrScheme>
    <a:fontScheme name="Custom 2">
      <a:majorFont>
        <a:latin typeface="Imago"/>
        <a:ea typeface=""/>
        <a:cs typeface=""/>
      </a:majorFont>
      <a:minorFont>
        <a:latin typeface="Imag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100" dirty="0" smtClean="0"/>
        </a:defPPr>
      </a:lstStyle>
    </a:txDef>
  </a:objectDefaults>
  <a:extraClrSchemeLst/>
</a:theme>
</file>

<file path=ppt/theme/theme3.xml><?xml version="1.0" encoding="utf-8"?>
<a:theme xmlns:a="http://schemas.openxmlformats.org/drawingml/2006/main" name="Roche Template 2 updated 061615">
  <a:themeElements>
    <a:clrScheme name="Custom 17">
      <a:dk1>
        <a:srgbClr val="1F1D21"/>
      </a:dk1>
      <a:lt1>
        <a:sysClr val="window" lastClr="FFFFFF"/>
      </a:lt1>
      <a:dk2>
        <a:srgbClr val="0066CC"/>
      </a:dk2>
      <a:lt2>
        <a:srgbClr val="660033"/>
      </a:lt2>
      <a:accent1>
        <a:srgbClr val="717171"/>
      </a:accent1>
      <a:accent2>
        <a:srgbClr val="BABABA"/>
      </a:accent2>
      <a:accent3>
        <a:srgbClr val="993366"/>
      </a:accent3>
      <a:accent4>
        <a:srgbClr val="009966"/>
      </a:accent4>
      <a:accent5>
        <a:srgbClr val="47A3FF"/>
      </a:accent5>
      <a:accent6>
        <a:srgbClr val="A1BBDB"/>
      </a:accent6>
      <a:hlink>
        <a:srgbClr val="0066CC"/>
      </a:hlink>
      <a:folHlink>
        <a:srgbClr val="0066CC"/>
      </a:folHlink>
    </a:clrScheme>
    <a:fontScheme name="Custom 2">
      <a:majorFont>
        <a:latin typeface="Imago"/>
        <a:ea typeface=""/>
        <a:cs typeface=""/>
      </a:majorFont>
      <a:minorFont>
        <a:latin typeface="Imag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100" dirty="0" smtClean="0"/>
        </a:defPPr>
      </a:lstStyle>
    </a:txDef>
  </a:objectDefaults>
  <a:extraClrSchemeLst/>
</a:theme>
</file>

<file path=ppt/theme/theme4.xml><?xml version="1.0" encoding="utf-8"?>
<a:theme xmlns:a="http://schemas.openxmlformats.org/drawingml/2006/main" name="1_Roche Template 2 updated 061615">
  <a:themeElements>
    <a:clrScheme name="Custom 17">
      <a:dk1>
        <a:srgbClr val="1F1D21"/>
      </a:dk1>
      <a:lt1>
        <a:sysClr val="window" lastClr="FFFFFF"/>
      </a:lt1>
      <a:dk2>
        <a:srgbClr val="0066CC"/>
      </a:dk2>
      <a:lt2>
        <a:srgbClr val="660033"/>
      </a:lt2>
      <a:accent1>
        <a:srgbClr val="717171"/>
      </a:accent1>
      <a:accent2>
        <a:srgbClr val="BABABA"/>
      </a:accent2>
      <a:accent3>
        <a:srgbClr val="993366"/>
      </a:accent3>
      <a:accent4>
        <a:srgbClr val="009966"/>
      </a:accent4>
      <a:accent5>
        <a:srgbClr val="47A3FF"/>
      </a:accent5>
      <a:accent6>
        <a:srgbClr val="A1BBDB"/>
      </a:accent6>
      <a:hlink>
        <a:srgbClr val="0066CC"/>
      </a:hlink>
      <a:folHlink>
        <a:srgbClr val="0066CC"/>
      </a:folHlink>
    </a:clrScheme>
    <a:fontScheme name="Custom 2">
      <a:majorFont>
        <a:latin typeface="Imago"/>
        <a:ea typeface=""/>
        <a:cs typeface=""/>
      </a:majorFont>
      <a:minorFont>
        <a:latin typeface="Imag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cap="sq">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100"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1794</TotalTime>
  <Words>2721</Words>
  <Application>Microsoft Office PowerPoint</Application>
  <PresentationFormat>Custom</PresentationFormat>
  <Paragraphs>392</Paragraphs>
  <Slides>30</Slides>
  <Notes>7</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8_Roche Template 2 updated 061615</vt:lpstr>
      <vt:lpstr>5_Roche Template 2 updated 061615</vt:lpstr>
      <vt:lpstr>Roche Template 2 updated 061615</vt:lpstr>
      <vt:lpstr>1_Roche Template 2 updated 061615</vt:lpstr>
      <vt:lpstr>Primjena lijeka ocrelizumab u tretmanu RMS i PPMS </vt:lpstr>
      <vt:lpstr>Lijek OCREVUS® (Ocrelizumab)je rekombinantno humanizirano monoklonalno antitijelo1 koje selektivno cilja i vrši depleciju B ćelija koje imaju CD-20 ekspresiju </vt:lpstr>
      <vt:lpstr>Klinički razvoj lijeka OCREVUS® (Ocrelizumab)</vt:lpstr>
      <vt:lpstr> OPERA I i OPERA II: Dizajn studije </vt:lpstr>
      <vt:lpstr>Lijek OCREVUS® (Ocrelizumab) signifikantno reducira ARR u poređenju sa IFN β-1a</vt:lpstr>
      <vt:lpstr>Lijek OCREVUS® (Ocrelizumab) signifikantno reducira broj uvećanih T1 Gd + lezija u poređenju sa IFN β-1a</vt:lpstr>
      <vt:lpstr>Lijek OCREVUS® (Ocrelizumab) signifikantno reducira broj novih ili uvećanih T2 hiperintenzivnih lezija u poređenju sa IFN β-1a</vt:lpstr>
      <vt:lpstr>OPERA I i OPERA II Post hoc analiza: Rizik dostizanja EDSS 4.0 Pacijenti sa polaznom osnovom EDSS ≤3.0</vt:lpstr>
      <vt:lpstr>OPERA I i OPERA II Post hoc analiza: Rizik dostizanja EDSS 6.0 ITT populatcija</vt:lpstr>
      <vt:lpstr> Time to onset of CDP for at least 48 weeks during the DBP and OLE periods</vt:lpstr>
      <vt:lpstr>Klinički razvoj lijeka OCREVUS® (Ocrelizumab)</vt:lpstr>
      <vt:lpstr>OCREVUS</vt:lpstr>
      <vt:lpstr>ORATORIO: Dizajn studije</vt:lpstr>
      <vt:lpstr>ORATORIO Primarni ishod: Vrijeme do pojave 12-sedmične potvrđene progresije onesposobljenja (12-week CDP)</vt:lpstr>
      <vt:lpstr>ORATORIO Sekundarni ishod: mjerenje pogoršanja na osnovu testa hodanja u dužini od 25 stopa (T25FW)</vt:lpstr>
      <vt:lpstr>ORATORIO Sekundarni ishod: Ukupan volumen hiperintenzivnih T2 lezija</vt:lpstr>
      <vt:lpstr>ORATORIO Ekspaloratorni ishodi: Značajno veći broj pacijenata  koji su primali Ocrelizumab nije imao dokaze o progresiji u poređenju sa placebom</vt:lpstr>
      <vt:lpstr>Vrijeme do progresije EDSS ≥7,0 koja je potvrđene nakon 24 sedmice u toku produženog kontrolnog perioda (ECP)</vt:lpstr>
      <vt:lpstr>Rizik od potrebe za invalidskim kolicima – ORATORIO podaci</vt:lpstr>
      <vt:lpstr>ORATORIO: sigurnosni profil</vt:lpstr>
      <vt:lpstr>OPERA I i OPERA II: sigurnosni profil</vt:lpstr>
      <vt:lpstr>OPERA I i II: ozbiljni neželjeni događaji</vt:lpstr>
      <vt:lpstr>Reakcije povezane sa davanjem infuzije</vt:lpstr>
      <vt:lpstr>Lijek OCREVUS® (ocrelizumab)- primjena svakih 6 mjeseci bez rutinskog testiranja između dvije doze</vt:lpstr>
      <vt:lpstr>Doziranja prema SmPC</vt:lpstr>
      <vt:lpstr>Monitoring prema SmPC</vt:lpstr>
      <vt:lpstr>Indikacije i kriteriji za uključivanje lijeka Ocrevus (ocrelizumab) u RMS </vt:lpstr>
      <vt:lpstr>Indikacije i kriteriji za uključivanje lijeka Ocrevus (ocrelizumab) u PPMS</vt:lpstr>
      <vt:lpstr>OCREVUS (ocrelizumab) sada dostupan pacijentima u RS</vt:lpstr>
      <vt:lpstr>Slide 30</vt:lpstr>
    </vt:vector>
  </TitlesOfParts>
  <Company>F. Hoffmann-La Roche,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Differentiating factors of relapsing vs progressive MS</dc:title>
  <dc:creator>Arnautovic, Una {MWJF~Sarajevo}</dc:creator>
  <cp:lastModifiedBy>R.S.Bis</cp:lastModifiedBy>
  <cp:revision>38</cp:revision>
  <cp:lastPrinted>2019-08-26T15:58:40Z</cp:lastPrinted>
  <dcterms:created xsi:type="dcterms:W3CDTF">2019-08-06T10:00:39Z</dcterms:created>
  <dcterms:modified xsi:type="dcterms:W3CDTF">2019-09-22T14:49:57Z</dcterms:modified>
</cp:coreProperties>
</file>